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3"/>
  </p:notesMasterIdLst>
  <p:sldIdLst>
    <p:sldId id="256" r:id="rId2"/>
    <p:sldId id="307" r:id="rId3"/>
    <p:sldId id="257" r:id="rId4"/>
    <p:sldId id="294" r:id="rId5"/>
    <p:sldId id="295" r:id="rId6"/>
    <p:sldId id="296" r:id="rId7"/>
    <p:sldId id="297" r:id="rId8"/>
    <p:sldId id="298" r:id="rId9"/>
    <p:sldId id="259" r:id="rId10"/>
    <p:sldId id="299" r:id="rId11"/>
    <p:sldId id="302" r:id="rId12"/>
    <p:sldId id="303" r:id="rId13"/>
    <p:sldId id="304" r:id="rId14"/>
    <p:sldId id="306" r:id="rId15"/>
    <p:sldId id="261" r:id="rId16"/>
    <p:sldId id="300" r:id="rId17"/>
    <p:sldId id="263" r:id="rId18"/>
    <p:sldId id="264" r:id="rId19"/>
    <p:sldId id="266" r:id="rId20"/>
    <p:sldId id="267" r:id="rId21"/>
    <p:sldId id="268" r:id="rId22"/>
    <p:sldId id="258" r:id="rId23"/>
    <p:sldId id="279" r:id="rId24"/>
    <p:sldId id="269" r:id="rId25"/>
    <p:sldId id="276" r:id="rId26"/>
    <p:sldId id="277" r:id="rId27"/>
    <p:sldId id="280" r:id="rId28"/>
    <p:sldId id="278" r:id="rId29"/>
    <p:sldId id="281" r:id="rId30"/>
    <p:sldId id="282" r:id="rId31"/>
    <p:sldId id="271" r:id="rId32"/>
    <p:sldId id="283" r:id="rId33"/>
    <p:sldId id="284" r:id="rId34"/>
    <p:sldId id="285" r:id="rId35"/>
    <p:sldId id="287" r:id="rId36"/>
    <p:sldId id="274" r:id="rId37"/>
    <p:sldId id="275" r:id="rId38"/>
    <p:sldId id="286" r:id="rId39"/>
    <p:sldId id="290" r:id="rId40"/>
    <p:sldId id="308" r:id="rId41"/>
    <p:sldId id="301" r:id="rId42"/>
  </p:sldIdLst>
  <p:sldSz cx="9144000" cy="5715000" type="screen16x10"/>
  <p:notesSz cx="6858000" cy="9144000"/>
  <p:embeddedFontLst>
    <p:embeddedFont>
      <p:font typeface="Calibri" panose="020F0502020204030204" pitchFamily="34" charset="0"/>
      <p:regular r:id="rId44"/>
      <p:bold r:id="rId45"/>
      <p:italic r:id="rId46"/>
      <p:boldItalic r:id="rId47"/>
    </p:embeddedFont>
    <p:embeddedFont>
      <p:font typeface="Cambria" panose="02040503050406030204" pitchFamily="18" charset="0"/>
      <p:regular r:id="rId48"/>
      <p:bold r:id="rId49"/>
      <p:italic r:id="rId50"/>
      <p:boldItalic r:id="rId51"/>
    </p:embeddedFont>
    <p:embeddedFont>
      <p:font typeface="Cambria Math" panose="02040503050406030204" pitchFamily="18" charset="0"/>
      <p:regular r:id="rId52"/>
    </p:embeddedFont>
    <p:embeddedFont>
      <p:font typeface="Courier Prime"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guide id="3" orient="horz" pos="3324">
          <p15:clr>
            <a:srgbClr val="9AA0A6"/>
          </p15:clr>
        </p15:guide>
        <p15:guide id="4" pos="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6D8E"/>
    <a:srgbClr val="D3A7FF"/>
    <a:srgbClr val="D9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varScale="1">
        <p:scale>
          <a:sx n="103" d="100"/>
          <a:sy n="103" d="100"/>
        </p:scale>
        <p:origin x="966" y="108"/>
      </p:cViewPr>
      <p:guideLst>
        <p:guide orient="horz" pos="1800"/>
        <p:guide pos="2880"/>
        <p:guide orient="horz" pos="3324"/>
        <p:guide pos="1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464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323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1377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548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574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1812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30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443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5046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784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4047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982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8379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8559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305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964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999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7490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933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1529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238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4751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4749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6523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2884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7001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0726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3484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8378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8657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743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7680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6892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768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511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8383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526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496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f9ab1ee422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f9ab1ee4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62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Conference" type="title">
  <p:cSld name="TITLE">
    <p:spTree>
      <p:nvGrpSpPr>
        <p:cNvPr id="1" name="Shape 9"/>
        <p:cNvGrpSpPr/>
        <p:nvPr/>
      </p:nvGrpSpPr>
      <p:grpSpPr>
        <a:xfrm>
          <a:off x="0" y="0"/>
          <a:ext cx="0" cy="0"/>
          <a:chOff x="0" y="0"/>
          <a:chExt cx="0" cy="0"/>
        </a:xfrm>
      </p:grpSpPr>
      <p:sp>
        <p:nvSpPr>
          <p:cNvPr id="10" name="Google Shape;10;p2" descr="jkdjfkjsdklfjd" title="jhjdhfjsdh"/>
          <p:cNvSpPr txBox="1">
            <a:spLocks noGrp="1"/>
          </p:cNvSpPr>
          <p:nvPr>
            <p:ph type="ctrTitle"/>
          </p:nvPr>
        </p:nvSpPr>
        <p:spPr>
          <a:xfrm>
            <a:off x="1207425" y="2839544"/>
            <a:ext cx="5693400" cy="795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8B00E7"/>
              </a:buClr>
              <a:buSzPts val="3600"/>
              <a:buFont typeface="Arial"/>
              <a:buNone/>
              <a:defRPr>
                <a:solidFill>
                  <a:srgbClr val="8B00E7"/>
                </a:solidFill>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ctrTitle" idx="2"/>
          </p:nvPr>
        </p:nvSpPr>
        <p:spPr>
          <a:xfrm>
            <a:off x="311708" y="340134"/>
            <a:ext cx="8520600" cy="228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8B00E7"/>
              </a:buClr>
              <a:buSzPts val="5200"/>
              <a:buFont typeface="Arial"/>
              <a:buNone/>
              <a:defRPr sz="5200">
                <a:solidFill>
                  <a:srgbClr val="8B00E7"/>
                </a:solidFill>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descr="jkdjfkjsdklfjd" title="jhjdhfjsdh"/>
          <p:cNvSpPr txBox="1">
            <a:spLocks noGrp="1"/>
          </p:cNvSpPr>
          <p:nvPr>
            <p:ph type="ctrTitle" idx="3"/>
          </p:nvPr>
        </p:nvSpPr>
        <p:spPr>
          <a:xfrm>
            <a:off x="313526" y="4583667"/>
            <a:ext cx="4967700" cy="79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Font typeface="Arial"/>
              <a:buNone/>
              <a:defRPr sz="1800">
                <a:solidFill>
                  <a:srgbClr val="000000"/>
                </a:solidFill>
                <a:latin typeface="Arial"/>
                <a:ea typeface="Arial"/>
                <a:cs typeface="Arial"/>
                <a:sym typeface="Arial"/>
              </a:defRPr>
            </a:lvl1pPr>
            <a:lvl2pPr lvl="1" algn="ctr">
              <a:lnSpc>
                <a:spcPct val="100000"/>
              </a:lnSpc>
              <a:spcBef>
                <a:spcPts val="0"/>
              </a:spcBef>
              <a:spcAft>
                <a:spcPts val="0"/>
              </a:spcAft>
              <a:buSzPts val="5200"/>
              <a:buFont typeface="Cambria"/>
              <a:buNone/>
              <a:defRPr sz="5200">
                <a:latin typeface="Cambria"/>
                <a:ea typeface="Cambria"/>
                <a:cs typeface="Cambria"/>
                <a:sym typeface="Cambria"/>
              </a:defRPr>
            </a:lvl2pPr>
            <a:lvl3pPr lvl="2" algn="ctr">
              <a:lnSpc>
                <a:spcPct val="100000"/>
              </a:lnSpc>
              <a:spcBef>
                <a:spcPts val="0"/>
              </a:spcBef>
              <a:spcAft>
                <a:spcPts val="0"/>
              </a:spcAft>
              <a:buSzPts val="5200"/>
              <a:buFont typeface="Cambria"/>
              <a:buNone/>
              <a:defRPr sz="5200">
                <a:latin typeface="Cambria"/>
                <a:ea typeface="Cambria"/>
                <a:cs typeface="Cambria"/>
                <a:sym typeface="Cambria"/>
              </a:defRPr>
            </a:lvl3pPr>
            <a:lvl4pPr lvl="3" algn="ctr">
              <a:lnSpc>
                <a:spcPct val="100000"/>
              </a:lnSpc>
              <a:spcBef>
                <a:spcPts val="0"/>
              </a:spcBef>
              <a:spcAft>
                <a:spcPts val="0"/>
              </a:spcAft>
              <a:buSzPts val="5200"/>
              <a:buFont typeface="Cambria"/>
              <a:buNone/>
              <a:defRPr sz="5200">
                <a:latin typeface="Cambria"/>
                <a:ea typeface="Cambria"/>
                <a:cs typeface="Cambria"/>
                <a:sym typeface="Cambria"/>
              </a:defRPr>
            </a:lvl4pPr>
            <a:lvl5pPr lvl="4" algn="ctr">
              <a:lnSpc>
                <a:spcPct val="100000"/>
              </a:lnSpc>
              <a:spcBef>
                <a:spcPts val="0"/>
              </a:spcBef>
              <a:spcAft>
                <a:spcPts val="0"/>
              </a:spcAft>
              <a:buSzPts val="5200"/>
              <a:buFont typeface="Cambria"/>
              <a:buNone/>
              <a:defRPr sz="5200">
                <a:latin typeface="Cambria"/>
                <a:ea typeface="Cambria"/>
                <a:cs typeface="Cambria"/>
                <a:sym typeface="Cambria"/>
              </a:defRPr>
            </a:lvl5pPr>
            <a:lvl6pPr lvl="5" algn="ctr">
              <a:lnSpc>
                <a:spcPct val="100000"/>
              </a:lnSpc>
              <a:spcBef>
                <a:spcPts val="0"/>
              </a:spcBef>
              <a:spcAft>
                <a:spcPts val="0"/>
              </a:spcAft>
              <a:buSzPts val="5200"/>
              <a:buFont typeface="Cambria"/>
              <a:buNone/>
              <a:defRPr sz="5200">
                <a:latin typeface="Cambria"/>
                <a:ea typeface="Cambria"/>
                <a:cs typeface="Cambria"/>
                <a:sym typeface="Cambria"/>
              </a:defRPr>
            </a:lvl6pPr>
            <a:lvl7pPr lvl="6" algn="ctr">
              <a:lnSpc>
                <a:spcPct val="100000"/>
              </a:lnSpc>
              <a:spcBef>
                <a:spcPts val="0"/>
              </a:spcBef>
              <a:spcAft>
                <a:spcPts val="0"/>
              </a:spcAft>
              <a:buSzPts val="5200"/>
              <a:buFont typeface="Cambria"/>
              <a:buNone/>
              <a:defRPr sz="5200">
                <a:latin typeface="Cambria"/>
                <a:ea typeface="Cambria"/>
                <a:cs typeface="Cambria"/>
                <a:sym typeface="Cambria"/>
              </a:defRPr>
            </a:lvl7pPr>
            <a:lvl8pPr lvl="7" algn="ctr">
              <a:lnSpc>
                <a:spcPct val="100000"/>
              </a:lnSpc>
              <a:spcBef>
                <a:spcPts val="0"/>
              </a:spcBef>
              <a:spcAft>
                <a:spcPts val="0"/>
              </a:spcAft>
              <a:buSzPts val="5200"/>
              <a:buFont typeface="Cambria"/>
              <a:buNone/>
              <a:defRPr sz="5200">
                <a:latin typeface="Cambria"/>
                <a:ea typeface="Cambria"/>
                <a:cs typeface="Cambria"/>
                <a:sym typeface="Cambria"/>
              </a:defRPr>
            </a:lvl8pPr>
            <a:lvl9pPr lvl="8" algn="ctr">
              <a:lnSpc>
                <a:spcPct val="100000"/>
              </a:lnSpc>
              <a:spcBef>
                <a:spcPts val="0"/>
              </a:spcBef>
              <a:spcAft>
                <a:spcPts val="0"/>
              </a:spcAft>
              <a:buSzPts val="5200"/>
              <a:buFont typeface="Cambria"/>
              <a:buNone/>
              <a:defRPr sz="5200">
                <a:latin typeface="Cambria"/>
                <a:ea typeface="Cambria"/>
                <a:cs typeface="Cambria"/>
                <a:sym typeface="Cambria"/>
              </a:defRPr>
            </a:lvl9pPr>
          </a:lstStyle>
          <a:p>
            <a:endParaRPr/>
          </a:p>
        </p:txBody>
      </p:sp>
      <p:sp>
        <p:nvSpPr>
          <p:cNvPr id="13" name="Google Shape;13;p2"/>
          <p:cNvSpPr txBox="1">
            <a:spLocks noGrp="1"/>
          </p:cNvSpPr>
          <p:nvPr>
            <p:ph type="subTitle" idx="1"/>
          </p:nvPr>
        </p:nvSpPr>
        <p:spPr>
          <a:xfrm>
            <a:off x="6986875" y="2702646"/>
            <a:ext cx="1962300" cy="1021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Font typeface="Arial"/>
              <a:buNone/>
              <a:defRPr sz="1200">
                <a:solidFill>
                  <a:srgbClr val="38761D"/>
                </a:solidFill>
                <a:latin typeface="Arial"/>
                <a:ea typeface="Arial"/>
                <a:cs typeface="Arial"/>
                <a:sym typeface="Arial"/>
              </a:defRPr>
            </a:lvl1pPr>
            <a:lvl2pPr lvl="1" algn="l">
              <a:lnSpc>
                <a:spcPct val="115000"/>
              </a:lnSpc>
              <a:spcBef>
                <a:spcPts val="1600"/>
              </a:spcBef>
              <a:spcAft>
                <a:spcPts val="0"/>
              </a:spcAft>
              <a:buSzPts val="3000"/>
              <a:buNone/>
              <a:defRPr sz="1200"/>
            </a:lvl2pPr>
            <a:lvl3pPr lvl="2" algn="l">
              <a:lnSpc>
                <a:spcPct val="115000"/>
              </a:lnSpc>
              <a:spcBef>
                <a:spcPts val="1600"/>
              </a:spcBef>
              <a:spcAft>
                <a:spcPts val="0"/>
              </a:spcAft>
              <a:buSzPts val="3000"/>
              <a:buNone/>
              <a:defRPr sz="1200"/>
            </a:lvl3pPr>
            <a:lvl4pPr lvl="3" algn="l">
              <a:lnSpc>
                <a:spcPct val="115000"/>
              </a:lnSpc>
              <a:spcBef>
                <a:spcPts val="1600"/>
              </a:spcBef>
              <a:spcAft>
                <a:spcPts val="0"/>
              </a:spcAft>
              <a:buSzPts val="3000"/>
              <a:buNone/>
              <a:defRPr sz="1200"/>
            </a:lvl4pPr>
            <a:lvl5pPr lvl="4" algn="l">
              <a:lnSpc>
                <a:spcPct val="115000"/>
              </a:lnSpc>
              <a:spcBef>
                <a:spcPts val="1600"/>
              </a:spcBef>
              <a:spcAft>
                <a:spcPts val="0"/>
              </a:spcAft>
              <a:buSzPts val="3000"/>
              <a:buNone/>
              <a:defRPr sz="1200"/>
            </a:lvl5pPr>
            <a:lvl6pPr lvl="5" algn="l">
              <a:lnSpc>
                <a:spcPct val="115000"/>
              </a:lnSpc>
              <a:spcBef>
                <a:spcPts val="1600"/>
              </a:spcBef>
              <a:spcAft>
                <a:spcPts val="0"/>
              </a:spcAft>
              <a:buSzPts val="3000"/>
              <a:buNone/>
              <a:defRPr sz="1200"/>
            </a:lvl6pPr>
            <a:lvl7pPr lvl="6" algn="l">
              <a:lnSpc>
                <a:spcPct val="115000"/>
              </a:lnSpc>
              <a:spcBef>
                <a:spcPts val="1600"/>
              </a:spcBef>
              <a:spcAft>
                <a:spcPts val="0"/>
              </a:spcAft>
              <a:buSzPts val="3000"/>
              <a:buNone/>
              <a:defRPr sz="1200"/>
            </a:lvl7pPr>
            <a:lvl8pPr lvl="7" algn="l">
              <a:lnSpc>
                <a:spcPct val="115000"/>
              </a:lnSpc>
              <a:spcBef>
                <a:spcPts val="1600"/>
              </a:spcBef>
              <a:spcAft>
                <a:spcPts val="0"/>
              </a:spcAft>
              <a:buSzPts val="3000"/>
              <a:buNone/>
              <a:defRPr sz="1200"/>
            </a:lvl8pPr>
            <a:lvl9pPr lvl="8" algn="l">
              <a:lnSpc>
                <a:spcPct val="115000"/>
              </a:lnSpc>
              <a:spcBef>
                <a:spcPts val="1600"/>
              </a:spcBef>
              <a:spcAft>
                <a:spcPts val="1600"/>
              </a:spcAft>
              <a:buSzPts val="3000"/>
              <a:buNone/>
              <a:defRPr sz="1200"/>
            </a:lvl9pPr>
          </a:lstStyle>
          <a:p>
            <a:endParaRPr/>
          </a:p>
        </p:txBody>
      </p:sp>
      <p:sp>
        <p:nvSpPr>
          <p:cNvPr id="14" name="Google Shape;14;p2"/>
          <p:cNvSpPr txBox="1">
            <a:spLocks noGrp="1"/>
          </p:cNvSpPr>
          <p:nvPr>
            <p:ph type="sldNum" idx="12"/>
          </p:nvPr>
        </p:nvSpPr>
        <p:spPr>
          <a:xfrm>
            <a:off x="8556784" y="5277612"/>
            <a:ext cx="548700" cy="43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96">
          <p15:clr>
            <a:srgbClr val="FA7B17"/>
          </p15:clr>
        </p15:guide>
        <p15:guide id="2" pos="565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8B00E7"/>
              </a:buClr>
              <a:buSzPts val="3600"/>
              <a:buFont typeface="Arial"/>
              <a:buNone/>
              <a:defRPr>
                <a:solidFill>
                  <a:srgbClr val="8B00E7"/>
                </a:solidFill>
                <a:latin typeface="Arial"/>
                <a:ea typeface="Arial"/>
                <a:cs typeface="Arial"/>
                <a:sym typeface="Arial"/>
              </a:defRPr>
            </a:lvl1pPr>
            <a:lvl2pPr lvl="1" algn="l">
              <a:lnSpc>
                <a:spcPct val="100000"/>
              </a:lnSpc>
              <a:spcBef>
                <a:spcPts val="0"/>
              </a:spcBef>
              <a:spcAft>
                <a:spcPts val="0"/>
              </a:spcAft>
              <a:buSzPts val="2800"/>
              <a:buFont typeface="Cambria"/>
              <a:buNone/>
              <a:defRPr>
                <a:latin typeface="Cambria"/>
                <a:ea typeface="Cambria"/>
                <a:cs typeface="Cambria"/>
                <a:sym typeface="Cambria"/>
              </a:defRPr>
            </a:lvl2pPr>
            <a:lvl3pPr lvl="2" algn="l">
              <a:lnSpc>
                <a:spcPct val="100000"/>
              </a:lnSpc>
              <a:spcBef>
                <a:spcPts val="0"/>
              </a:spcBef>
              <a:spcAft>
                <a:spcPts val="0"/>
              </a:spcAft>
              <a:buSzPts val="2800"/>
              <a:buFont typeface="Cambria"/>
              <a:buNone/>
              <a:defRPr>
                <a:latin typeface="Cambria"/>
                <a:ea typeface="Cambria"/>
                <a:cs typeface="Cambria"/>
                <a:sym typeface="Cambria"/>
              </a:defRPr>
            </a:lvl3pPr>
            <a:lvl4pPr lvl="3" algn="l">
              <a:lnSpc>
                <a:spcPct val="100000"/>
              </a:lnSpc>
              <a:spcBef>
                <a:spcPts val="0"/>
              </a:spcBef>
              <a:spcAft>
                <a:spcPts val="0"/>
              </a:spcAft>
              <a:buSzPts val="2800"/>
              <a:buFont typeface="Cambria"/>
              <a:buNone/>
              <a:defRPr>
                <a:latin typeface="Cambria"/>
                <a:ea typeface="Cambria"/>
                <a:cs typeface="Cambria"/>
                <a:sym typeface="Cambria"/>
              </a:defRPr>
            </a:lvl4pPr>
            <a:lvl5pPr lvl="4" algn="l">
              <a:lnSpc>
                <a:spcPct val="100000"/>
              </a:lnSpc>
              <a:spcBef>
                <a:spcPts val="0"/>
              </a:spcBef>
              <a:spcAft>
                <a:spcPts val="0"/>
              </a:spcAft>
              <a:buSzPts val="2800"/>
              <a:buFont typeface="Cambria"/>
              <a:buNone/>
              <a:defRPr>
                <a:latin typeface="Cambria"/>
                <a:ea typeface="Cambria"/>
                <a:cs typeface="Cambria"/>
                <a:sym typeface="Cambria"/>
              </a:defRPr>
            </a:lvl5pPr>
            <a:lvl6pPr lvl="5" algn="l">
              <a:lnSpc>
                <a:spcPct val="100000"/>
              </a:lnSpc>
              <a:spcBef>
                <a:spcPts val="0"/>
              </a:spcBef>
              <a:spcAft>
                <a:spcPts val="0"/>
              </a:spcAft>
              <a:buSzPts val="2800"/>
              <a:buFont typeface="Cambria"/>
              <a:buNone/>
              <a:defRPr>
                <a:latin typeface="Cambria"/>
                <a:ea typeface="Cambria"/>
                <a:cs typeface="Cambria"/>
                <a:sym typeface="Cambria"/>
              </a:defRPr>
            </a:lvl6pPr>
            <a:lvl7pPr lvl="6" algn="l">
              <a:lnSpc>
                <a:spcPct val="100000"/>
              </a:lnSpc>
              <a:spcBef>
                <a:spcPts val="0"/>
              </a:spcBef>
              <a:spcAft>
                <a:spcPts val="0"/>
              </a:spcAft>
              <a:buSzPts val="2800"/>
              <a:buFont typeface="Cambria"/>
              <a:buNone/>
              <a:defRPr>
                <a:latin typeface="Cambria"/>
                <a:ea typeface="Cambria"/>
                <a:cs typeface="Cambria"/>
                <a:sym typeface="Cambria"/>
              </a:defRPr>
            </a:lvl7pPr>
            <a:lvl8pPr lvl="7" algn="l">
              <a:lnSpc>
                <a:spcPct val="100000"/>
              </a:lnSpc>
              <a:spcBef>
                <a:spcPts val="0"/>
              </a:spcBef>
              <a:spcAft>
                <a:spcPts val="0"/>
              </a:spcAft>
              <a:buSzPts val="2800"/>
              <a:buFont typeface="Cambria"/>
              <a:buNone/>
              <a:defRPr>
                <a:latin typeface="Cambria"/>
                <a:ea typeface="Cambria"/>
                <a:cs typeface="Cambria"/>
                <a:sym typeface="Cambria"/>
              </a:defRPr>
            </a:lvl8pPr>
            <a:lvl9pPr lvl="8" algn="l">
              <a:lnSpc>
                <a:spcPct val="100000"/>
              </a:lnSpc>
              <a:spcBef>
                <a:spcPts val="0"/>
              </a:spcBef>
              <a:spcAft>
                <a:spcPts val="0"/>
              </a:spcAft>
              <a:buSzPts val="2800"/>
              <a:buFont typeface="Cambria"/>
              <a:buNone/>
              <a:defRPr>
                <a:latin typeface="Cambria"/>
                <a:ea typeface="Cambria"/>
                <a:cs typeface="Cambria"/>
                <a:sym typeface="Cambria"/>
              </a:defRPr>
            </a:lvl9pPr>
          </a:lstStyle>
          <a:p>
            <a:endParaRPr/>
          </a:p>
        </p:txBody>
      </p:sp>
      <p:sp>
        <p:nvSpPr>
          <p:cNvPr id="17" name="Google Shape;17;p3"/>
          <p:cNvSpPr txBox="1">
            <a:spLocks noGrp="1"/>
          </p:cNvSpPr>
          <p:nvPr>
            <p:ph type="body" idx="1"/>
          </p:nvPr>
        </p:nvSpPr>
        <p:spPr>
          <a:xfrm>
            <a:off x="311700" y="1280528"/>
            <a:ext cx="8520600" cy="4167300"/>
          </a:xfrm>
          <a:prstGeom prst="rect">
            <a:avLst/>
          </a:prstGeom>
          <a:noFill/>
          <a:ln>
            <a:noFill/>
          </a:ln>
        </p:spPr>
        <p:txBody>
          <a:bodyPr spcFirstLastPara="1" wrap="square" lIns="91425" tIns="91425" rIns="91425" bIns="91425" anchor="t" anchorCtr="0">
            <a:noAutofit/>
          </a:bodyPr>
          <a:lstStyle>
            <a:lvl1pPr marL="457200" lvl="0" indent="-419100" algn="l">
              <a:lnSpc>
                <a:spcPct val="115000"/>
              </a:lnSpc>
              <a:spcBef>
                <a:spcPts val="0"/>
              </a:spcBef>
              <a:spcAft>
                <a:spcPts val="0"/>
              </a:spcAft>
              <a:buSzPts val="3000"/>
              <a:buFont typeface="Arial"/>
              <a:buChar char="●"/>
              <a:defRPr>
                <a:latin typeface="Arial"/>
                <a:ea typeface="Arial"/>
                <a:cs typeface="Arial"/>
                <a:sym typeface="Arial"/>
              </a:defRPr>
            </a:lvl1pPr>
            <a:lvl2pPr marL="914400" lvl="1" indent="-419100" algn="l">
              <a:lnSpc>
                <a:spcPct val="115000"/>
              </a:lnSpc>
              <a:spcBef>
                <a:spcPts val="1600"/>
              </a:spcBef>
              <a:spcAft>
                <a:spcPts val="0"/>
              </a:spcAft>
              <a:buSzPts val="3000"/>
              <a:buFont typeface="Arial"/>
              <a:buChar char="○"/>
              <a:defRPr>
                <a:latin typeface="Arial"/>
                <a:ea typeface="Arial"/>
                <a:cs typeface="Arial"/>
                <a:sym typeface="Arial"/>
              </a:defRPr>
            </a:lvl2pPr>
            <a:lvl3pPr marL="1371600" lvl="2" indent="-419100" algn="l">
              <a:lnSpc>
                <a:spcPct val="115000"/>
              </a:lnSpc>
              <a:spcBef>
                <a:spcPts val="1600"/>
              </a:spcBef>
              <a:spcAft>
                <a:spcPts val="0"/>
              </a:spcAft>
              <a:buSzPts val="3000"/>
              <a:buFont typeface="Arial"/>
              <a:buChar char="■"/>
              <a:defRPr>
                <a:latin typeface="Arial"/>
                <a:ea typeface="Arial"/>
                <a:cs typeface="Arial"/>
                <a:sym typeface="Arial"/>
              </a:defRPr>
            </a:lvl3pPr>
            <a:lvl4pPr marL="1828800" lvl="3" indent="-419100" algn="l">
              <a:lnSpc>
                <a:spcPct val="115000"/>
              </a:lnSpc>
              <a:spcBef>
                <a:spcPts val="1600"/>
              </a:spcBef>
              <a:spcAft>
                <a:spcPts val="0"/>
              </a:spcAft>
              <a:buSzPts val="3000"/>
              <a:buFont typeface="Arial"/>
              <a:buChar char="●"/>
              <a:defRPr>
                <a:latin typeface="Arial"/>
                <a:ea typeface="Arial"/>
                <a:cs typeface="Arial"/>
                <a:sym typeface="Arial"/>
              </a:defRPr>
            </a:lvl4pPr>
            <a:lvl5pPr marL="2286000" lvl="4" indent="-419100" algn="l">
              <a:lnSpc>
                <a:spcPct val="115000"/>
              </a:lnSpc>
              <a:spcBef>
                <a:spcPts val="1600"/>
              </a:spcBef>
              <a:spcAft>
                <a:spcPts val="0"/>
              </a:spcAft>
              <a:buSzPts val="3000"/>
              <a:buFont typeface="Arial"/>
              <a:buChar char="○"/>
              <a:defRPr>
                <a:latin typeface="Arial"/>
                <a:ea typeface="Arial"/>
                <a:cs typeface="Arial"/>
                <a:sym typeface="Arial"/>
              </a:defRPr>
            </a:lvl5pPr>
            <a:lvl6pPr marL="2743200" lvl="5" indent="-419100" algn="l">
              <a:lnSpc>
                <a:spcPct val="115000"/>
              </a:lnSpc>
              <a:spcBef>
                <a:spcPts val="1600"/>
              </a:spcBef>
              <a:spcAft>
                <a:spcPts val="0"/>
              </a:spcAft>
              <a:buSzPts val="3000"/>
              <a:buFont typeface="Arial"/>
              <a:buChar char="■"/>
              <a:defRPr>
                <a:latin typeface="Arial"/>
                <a:ea typeface="Arial"/>
                <a:cs typeface="Arial"/>
                <a:sym typeface="Arial"/>
              </a:defRPr>
            </a:lvl6pPr>
            <a:lvl7pPr marL="3200400" lvl="6" indent="-419100" algn="l">
              <a:lnSpc>
                <a:spcPct val="115000"/>
              </a:lnSpc>
              <a:spcBef>
                <a:spcPts val="1600"/>
              </a:spcBef>
              <a:spcAft>
                <a:spcPts val="0"/>
              </a:spcAft>
              <a:buSzPts val="3000"/>
              <a:buFont typeface="Arial"/>
              <a:buChar char="●"/>
              <a:defRPr>
                <a:latin typeface="Arial"/>
                <a:ea typeface="Arial"/>
                <a:cs typeface="Arial"/>
                <a:sym typeface="Arial"/>
              </a:defRPr>
            </a:lvl7pPr>
            <a:lvl8pPr marL="3657600" lvl="7" indent="-419100" algn="l">
              <a:lnSpc>
                <a:spcPct val="115000"/>
              </a:lnSpc>
              <a:spcBef>
                <a:spcPts val="1600"/>
              </a:spcBef>
              <a:spcAft>
                <a:spcPts val="0"/>
              </a:spcAft>
              <a:buSzPts val="3000"/>
              <a:buFont typeface="Arial"/>
              <a:buChar char="○"/>
              <a:defRPr>
                <a:latin typeface="Arial"/>
                <a:ea typeface="Arial"/>
                <a:cs typeface="Arial"/>
                <a:sym typeface="Arial"/>
              </a:defRPr>
            </a:lvl8pPr>
            <a:lvl9pPr marL="4114800" lvl="8" indent="-419100" algn="l">
              <a:lnSpc>
                <a:spcPct val="115000"/>
              </a:lnSpc>
              <a:spcBef>
                <a:spcPts val="1600"/>
              </a:spcBef>
              <a:spcAft>
                <a:spcPts val="1600"/>
              </a:spcAft>
              <a:buSzPts val="3000"/>
              <a:buFont typeface="Arial"/>
              <a:buChar char="■"/>
              <a:defRPr>
                <a:latin typeface="Arial"/>
                <a:ea typeface="Arial"/>
                <a:cs typeface="Arial"/>
                <a:sym typeface="Arial"/>
              </a:defRPr>
            </a:lvl9pPr>
          </a:lstStyle>
          <a:p>
            <a:endParaRPr/>
          </a:p>
        </p:txBody>
      </p:sp>
      <p:sp>
        <p:nvSpPr>
          <p:cNvPr id="18" name="Google Shape;18;p3"/>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 name="Google Shape;19;p3"/>
          <p:cNvCxnSpPr/>
          <p:nvPr/>
        </p:nvCxnSpPr>
        <p:spPr>
          <a:xfrm rot="10800000" flipH="1">
            <a:off x="383286" y="1220828"/>
            <a:ext cx="8594700" cy="1200"/>
          </a:xfrm>
          <a:prstGeom prst="straightConnector1">
            <a:avLst/>
          </a:prstGeom>
          <a:noFill/>
          <a:ln w="19050" cap="flat" cmpd="sng">
            <a:solidFill>
              <a:srgbClr val="8B00E7"/>
            </a:solidFill>
            <a:prstDash val="solid"/>
            <a:round/>
            <a:headEnd type="none" w="sm" len="sm"/>
            <a:tailEnd type="none" w="sm" len="sm"/>
          </a:ln>
        </p:spPr>
      </p:cxnSp>
      <p:sp>
        <p:nvSpPr>
          <p:cNvPr id="20" name="Google Shape;20;p3"/>
          <p:cNvSpPr txBox="1"/>
          <p:nvPr/>
        </p:nvSpPr>
        <p:spPr>
          <a:xfrm>
            <a:off x="4259825" y="5255639"/>
            <a:ext cx="3627600" cy="42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mbria"/>
              <a:ea typeface="Cambria"/>
              <a:cs typeface="Cambria"/>
              <a:sym typeface="Cambria"/>
            </a:endParaRPr>
          </a:p>
        </p:txBody>
      </p:sp>
    </p:spTree>
  </p:cSld>
  <p:clrMapOvr>
    <a:masterClrMapping/>
  </p:clrMapOvr>
  <p:extLst>
    <p:ext uri="{DCECCB84-F9BA-43D5-87BE-67443E8EF086}">
      <p15:sldGuideLst xmlns:p15="http://schemas.microsoft.com/office/powerpoint/2012/main">
        <p15:guide id="1" pos="566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CAOS">
  <p:cSld name="TITLE_2">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311700" y="1155413"/>
            <a:ext cx="8520600" cy="1764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8B00E7"/>
              </a:buClr>
              <a:buSzPts val="5200"/>
              <a:buFont typeface="Arial"/>
              <a:buNone/>
              <a:defRPr sz="5200">
                <a:solidFill>
                  <a:srgbClr val="8B00E7"/>
                </a:solidFill>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3" name="Google Shape;23;p4" descr="jkdjfkjsdklfjd" title="jhjdhfjsdh"/>
          <p:cNvSpPr txBox="1">
            <a:spLocks noGrp="1"/>
          </p:cNvSpPr>
          <p:nvPr>
            <p:ph type="ctrTitle" idx="2"/>
          </p:nvPr>
        </p:nvSpPr>
        <p:spPr>
          <a:xfrm>
            <a:off x="1645609" y="3185083"/>
            <a:ext cx="6171300" cy="795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Font typeface="Arial"/>
              <a:buNone/>
              <a:defRPr>
                <a:solidFill>
                  <a:srgbClr val="000000"/>
                </a:solidFill>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4" name="Google Shape;24;p4" descr="jkdjfkjsdklfjd" title="jhjdhfjsdh"/>
          <p:cNvSpPr txBox="1">
            <a:spLocks noGrp="1"/>
          </p:cNvSpPr>
          <p:nvPr>
            <p:ph type="ctrTitle" idx="3"/>
          </p:nvPr>
        </p:nvSpPr>
        <p:spPr>
          <a:xfrm>
            <a:off x="320125" y="5072831"/>
            <a:ext cx="3137400" cy="49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Font typeface="Arial"/>
              <a:buNone/>
              <a:defRPr sz="1800">
                <a:solidFill>
                  <a:srgbClr val="000000"/>
                </a:solidFill>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 name="Google Shape;25;p4"/>
          <p:cNvSpPr txBox="1">
            <a:spLocks noGrp="1"/>
          </p:cNvSpPr>
          <p:nvPr>
            <p:ph type="sldNum" idx="12"/>
          </p:nvPr>
        </p:nvSpPr>
        <p:spPr>
          <a:xfrm>
            <a:off x="8556784" y="5277612"/>
            <a:ext cx="548700" cy="437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800"/>
              <a:buFont typeface="Arial"/>
              <a:buNone/>
              <a:defRPr sz="1300" b="0" i="0" u="none" strike="noStrike" cap="none">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96">
          <p15:clr>
            <a:srgbClr val="FA7B17"/>
          </p15:clr>
        </p15:guide>
        <p15:guide id="2" orient="horz" pos="45">
          <p15:clr>
            <a:srgbClr val="FA7B17"/>
          </p15:clr>
        </p15:guide>
        <p15:guide id="3" orient="horz" pos="106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311708" y="827306"/>
            <a:ext cx="8520600" cy="228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Arial"/>
              <a:buNone/>
              <a:defRPr sz="52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311700" y="3149028"/>
            <a:ext cx="8520600" cy="88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rial"/>
              <a:buNone/>
              <a:defRPr sz="2800">
                <a:latin typeface="Arial"/>
                <a:ea typeface="Arial"/>
                <a:cs typeface="Arial"/>
                <a:sym typeface="Arial"/>
              </a:defRPr>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a:endParaRPr/>
          </a:p>
        </p:txBody>
      </p:sp>
      <p:sp>
        <p:nvSpPr>
          <p:cNvPr id="29" name="Google Shape;29;p5"/>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81000" y="127001"/>
            <a:ext cx="8382000" cy="63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4700"/>
              <a:buFont typeface="Arial"/>
              <a:buNone/>
              <a:defRPr sz="4700" b="1">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381000" y="889000"/>
            <a:ext cx="8382000" cy="4698900"/>
          </a:xfrm>
          <a:prstGeom prst="rect">
            <a:avLst/>
          </a:prstGeom>
          <a:noFill/>
          <a:ln>
            <a:noFill/>
          </a:ln>
        </p:spPr>
        <p:txBody>
          <a:bodyPr spcFirstLastPara="1" wrap="square" lIns="91425" tIns="45700" rIns="91425" bIns="45700" anchor="t" anchorCtr="0">
            <a:noAutofit/>
          </a:bodyPr>
          <a:lstStyle>
            <a:lvl1pPr marL="457200" lvl="0" indent="-457200" algn="l" rtl="0">
              <a:lnSpc>
                <a:spcPct val="90000"/>
              </a:lnSpc>
              <a:spcBef>
                <a:spcPts val="1000"/>
              </a:spcBef>
              <a:spcAft>
                <a:spcPts val="0"/>
              </a:spcAft>
              <a:buClr>
                <a:schemeClr val="dk1"/>
              </a:buClr>
              <a:buSzPts val="3600"/>
              <a:buFont typeface="Arial"/>
              <a:buChar char="●"/>
              <a:defRPr sz="3600">
                <a:latin typeface="Arial"/>
                <a:ea typeface="Arial"/>
                <a:cs typeface="Arial"/>
                <a:sym typeface="Arial"/>
              </a:defRPr>
            </a:lvl1pPr>
            <a:lvl2pPr marL="914400" lvl="1" indent="-431800" algn="l" rtl="0">
              <a:lnSpc>
                <a:spcPct val="90000"/>
              </a:lnSpc>
              <a:spcBef>
                <a:spcPts val="500"/>
              </a:spcBef>
              <a:spcAft>
                <a:spcPts val="0"/>
              </a:spcAft>
              <a:buClr>
                <a:schemeClr val="dk1"/>
              </a:buClr>
              <a:buSzPts val="3200"/>
              <a:buFont typeface="Arial"/>
              <a:buChar char="–"/>
              <a:defRPr sz="3200">
                <a:latin typeface="Arial"/>
                <a:ea typeface="Arial"/>
                <a:cs typeface="Arial"/>
                <a:sym typeface="Arial"/>
              </a:defRPr>
            </a:lvl2pPr>
            <a:lvl3pPr marL="1371600" lvl="2" indent="-406400" algn="l" rtl="0">
              <a:lnSpc>
                <a:spcPct val="90000"/>
              </a:lnSpc>
              <a:spcBef>
                <a:spcPts val="500"/>
              </a:spcBef>
              <a:spcAft>
                <a:spcPts val="0"/>
              </a:spcAft>
              <a:buClr>
                <a:schemeClr val="dk1"/>
              </a:buClr>
              <a:buSzPts val="2800"/>
              <a:buFont typeface="Arial"/>
              <a:buChar char="■"/>
              <a:defRPr sz="2800">
                <a:latin typeface="Arial"/>
                <a:ea typeface="Arial"/>
                <a:cs typeface="Arial"/>
                <a:sym typeface="Arial"/>
              </a:defRPr>
            </a:lvl3pPr>
            <a:lvl4pPr marL="1828800" lvl="3" indent="-381000" algn="l" rtl="0">
              <a:lnSpc>
                <a:spcPct val="90000"/>
              </a:lnSpc>
              <a:spcBef>
                <a:spcPts val="500"/>
              </a:spcBef>
              <a:spcAft>
                <a:spcPts val="0"/>
              </a:spcAft>
              <a:buClr>
                <a:schemeClr val="dk1"/>
              </a:buClr>
              <a:buSzPts val="2400"/>
              <a:buFont typeface="Arial"/>
              <a:buChar char="●"/>
              <a:defRPr sz="2400">
                <a:latin typeface="Arial"/>
                <a:ea typeface="Arial"/>
                <a:cs typeface="Arial"/>
                <a:sym typeface="Arial"/>
              </a:defRPr>
            </a:lvl4pPr>
            <a:lvl5pPr marL="2286000" lvl="4" indent="-381000" algn="l" rtl="0">
              <a:lnSpc>
                <a:spcPct val="90000"/>
              </a:lnSpc>
              <a:spcBef>
                <a:spcPts val="500"/>
              </a:spcBef>
              <a:spcAft>
                <a:spcPts val="0"/>
              </a:spcAft>
              <a:buClr>
                <a:schemeClr val="dk1"/>
              </a:buClr>
              <a:buSzPts val="2400"/>
              <a:buFont typeface="Arial"/>
              <a:buChar char="○"/>
              <a:defRPr sz="2400">
                <a:latin typeface="Arial"/>
                <a:ea typeface="Arial"/>
                <a:cs typeface="Arial"/>
                <a:sym typeface="Arial"/>
              </a:defRPr>
            </a:lvl5pPr>
            <a:lvl6pPr marL="2743200" lvl="5" indent="-342900" algn="l" rtl="0">
              <a:lnSpc>
                <a:spcPct val="90000"/>
              </a:lnSpc>
              <a:spcBef>
                <a:spcPts val="500"/>
              </a:spcBef>
              <a:spcAft>
                <a:spcPts val="0"/>
              </a:spcAft>
              <a:buClr>
                <a:schemeClr val="dk1"/>
              </a:buClr>
              <a:buSzPts val="1800"/>
              <a:buFont typeface="Arial"/>
              <a:buChar char="■"/>
              <a:defRPr>
                <a:latin typeface="Arial"/>
                <a:ea typeface="Arial"/>
                <a:cs typeface="Arial"/>
                <a:sym typeface="Arial"/>
              </a:defRPr>
            </a:lvl6pPr>
            <a:lvl7pPr marL="3200400" lvl="6" indent="-342900" algn="l" rtl="0">
              <a:lnSpc>
                <a:spcPct val="90000"/>
              </a:lnSpc>
              <a:spcBef>
                <a:spcPts val="500"/>
              </a:spcBef>
              <a:spcAft>
                <a:spcPts val="0"/>
              </a:spcAft>
              <a:buClr>
                <a:schemeClr val="dk1"/>
              </a:buClr>
              <a:buSzPts val="1800"/>
              <a:buFont typeface="Arial"/>
              <a:buChar char="●"/>
              <a:defRPr>
                <a:latin typeface="Arial"/>
                <a:ea typeface="Arial"/>
                <a:cs typeface="Arial"/>
                <a:sym typeface="Arial"/>
              </a:defRPr>
            </a:lvl7pPr>
            <a:lvl8pPr marL="3657600" lvl="7" indent="-342900" algn="l" rtl="0">
              <a:lnSpc>
                <a:spcPct val="90000"/>
              </a:lnSpc>
              <a:spcBef>
                <a:spcPts val="500"/>
              </a:spcBef>
              <a:spcAft>
                <a:spcPts val="0"/>
              </a:spcAft>
              <a:buClr>
                <a:schemeClr val="dk1"/>
              </a:buClr>
              <a:buSzPts val="1800"/>
              <a:buFont typeface="Arial"/>
              <a:buChar char="○"/>
              <a:defRPr>
                <a:latin typeface="Arial"/>
                <a:ea typeface="Arial"/>
                <a:cs typeface="Arial"/>
                <a:sym typeface="Arial"/>
              </a:defRPr>
            </a:lvl8pPr>
            <a:lvl9pPr marL="4114800" lvl="8" indent="-342900" algn="l" rtl="0">
              <a:lnSpc>
                <a:spcPct val="90000"/>
              </a:lnSpc>
              <a:spcBef>
                <a:spcPts val="500"/>
              </a:spcBef>
              <a:spcAft>
                <a:spcPts val="1600"/>
              </a:spcAft>
              <a:buClr>
                <a:schemeClr val="dk1"/>
              </a:buClr>
              <a:buSzPts val="1800"/>
              <a:buFont typeface="Arial"/>
              <a:buChar char="■"/>
              <a:defRPr>
                <a:latin typeface="Arial"/>
                <a:ea typeface="Arial"/>
                <a:cs typeface="Arial"/>
                <a:sym typeface="Arial"/>
              </a:defRPr>
            </a:lvl9pPr>
          </a:lstStyle>
          <a:p>
            <a:endParaRPr/>
          </a:p>
        </p:txBody>
      </p:sp>
      <p:sp>
        <p:nvSpPr>
          <p:cNvPr id="33" name="Google Shape;33;p6"/>
          <p:cNvSpPr txBox="1">
            <a:spLocks noGrp="1"/>
          </p:cNvSpPr>
          <p:nvPr>
            <p:ph type="sldNum" idx="12"/>
          </p:nvPr>
        </p:nvSpPr>
        <p:spPr>
          <a:xfrm>
            <a:off x="8077200" y="5283729"/>
            <a:ext cx="685800" cy="30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1pPr>
            <a:lvl2pPr marL="0" marR="0" lvl="1"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2pPr>
            <a:lvl3pPr marL="0" marR="0" lvl="2"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3pPr>
            <a:lvl4pPr marL="0" marR="0" lvl="3"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4pPr>
            <a:lvl5pPr marL="0" marR="0" lvl="4"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5pPr>
            <a:lvl6pPr marL="0" marR="0" lvl="5"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6pPr>
            <a:lvl7pPr marL="0" marR="0" lvl="6"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7pPr>
            <a:lvl8pPr marL="0" marR="0" lvl="7"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8pPr>
            <a:lvl9pPr marL="0" marR="0" lvl="8" indent="0" algn="r" rtl="0">
              <a:lnSpc>
                <a:spcPct val="100000"/>
              </a:lnSpc>
              <a:spcBef>
                <a:spcPts val="0"/>
              </a:spcBef>
              <a:spcAft>
                <a:spcPts val="0"/>
              </a:spcAft>
              <a:buClr>
                <a:srgbClr val="898989"/>
              </a:buClr>
              <a:buSzPts val="2000"/>
              <a:buFont typeface="Cambria Math"/>
              <a:buNone/>
              <a:defRPr sz="2000" b="0" i="0" u="none">
                <a:solidFill>
                  <a:srgbClr val="898989"/>
                </a:solidFill>
                <a:latin typeface="Cambria Math"/>
                <a:ea typeface="Cambria Math"/>
                <a:cs typeface="Cambria Math"/>
                <a:sym typeface="Cambria Math"/>
              </a:defRPr>
            </a:lvl9pPr>
          </a:lstStyle>
          <a:p>
            <a:pPr marL="0" lvl="0" indent="0" algn="r" rtl="0">
              <a:spcBef>
                <a:spcPts val="0"/>
              </a:spcBef>
              <a:spcAft>
                <a:spcPts val="0"/>
              </a:spcAft>
              <a:buNone/>
            </a:pPr>
            <a:fld id="{00000000-1234-1234-1234-123412341234}" type="slidenum">
              <a:rPr lang="en"/>
              <a:t>‹#›</a:t>
            </a:fld>
            <a:endParaRPr sz="1800">
              <a:solidFill>
                <a:srgbClr val="8B00E7"/>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15000"/>
              </a:lnSpc>
              <a:spcBef>
                <a:spcPts val="0"/>
              </a:spcBef>
              <a:spcAft>
                <a:spcPts val="0"/>
              </a:spcAft>
              <a:buClr>
                <a:srgbClr val="000000"/>
              </a:buClr>
              <a:buSzPts val="3000"/>
              <a:buFont typeface="Cambria"/>
              <a:buChar char="●"/>
              <a:defRPr sz="3000" b="0" i="0" u="none" strike="noStrike" cap="none">
                <a:solidFill>
                  <a:srgbClr val="000000"/>
                </a:solidFill>
                <a:latin typeface="Cambria"/>
                <a:ea typeface="Cambria"/>
                <a:cs typeface="Cambria"/>
                <a:sym typeface="Cambria"/>
              </a:defRPr>
            </a:lvl1pPr>
            <a:lvl2pPr marL="914400" marR="0" lvl="1"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2pPr>
            <a:lvl3pPr marL="1371600" marR="0" lvl="2"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3pPr>
            <a:lvl4pPr marL="1828800" marR="0" lvl="3"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4pPr>
            <a:lvl5pPr marL="2286000" marR="0" lvl="4"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5pPr>
            <a:lvl6pPr marL="2743200" marR="0" lvl="5"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6pPr>
            <a:lvl7pPr marL="3200400" marR="0" lvl="6"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7pPr>
            <a:lvl8pPr marL="3657600" marR="0" lvl="7"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8pPr>
            <a:lvl9pPr marL="4114800" marR="0" lvl="8" indent="-419100" algn="l" rtl="0">
              <a:lnSpc>
                <a:spcPct val="115000"/>
              </a:lnSpc>
              <a:spcBef>
                <a:spcPts val="1600"/>
              </a:spcBef>
              <a:spcAft>
                <a:spcPts val="160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9pPr>
          </a:lstStyle>
          <a:p>
            <a:endParaRPr/>
          </a:p>
        </p:txBody>
      </p:sp>
      <p:sp>
        <p:nvSpPr>
          <p:cNvPr id="8" name="Google Shape;8;p1"/>
          <p:cNvSpPr txBox="1">
            <a:spLocks noGrp="1"/>
          </p:cNvSpPr>
          <p:nvPr>
            <p:ph type="sldNum" idx="12"/>
          </p:nvPr>
        </p:nvSpPr>
        <p:spPr>
          <a:xfrm>
            <a:off x="8594758" y="5261845"/>
            <a:ext cx="548700" cy="437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B00E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00">
          <p15:clr>
            <a:srgbClr val="EA4335"/>
          </p15:clr>
        </p15:guide>
        <p15:guide id="2" orient="horz" pos="190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4.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ctrTitle" idx="2"/>
          </p:nvPr>
        </p:nvSpPr>
        <p:spPr>
          <a:xfrm>
            <a:off x="311700" y="470639"/>
            <a:ext cx="8520600" cy="480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500" dirty="0">
                <a:solidFill>
                  <a:schemeClr val="dk1"/>
                </a:solidFill>
              </a:rPr>
              <a:t>CS-773 Paper Presentation</a:t>
            </a:r>
            <a:br>
              <a:rPr lang="en" sz="2500" dirty="0">
                <a:solidFill>
                  <a:schemeClr val="dk1"/>
                </a:solidFill>
              </a:rPr>
            </a:br>
            <a:br>
              <a:rPr lang="en" sz="5400" b="1" dirty="0"/>
            </a:br>
            <a:r>
              <a:rPr lang="en-US" sz="3500" b="1" dirty="0"/>
              <a:t>Improving the Utilization of </a:t>
            </a:r>
            <a:br>
              <a:rPr lang="en-US" sz="3500" b="1" dirty="0"/>
            </a:br>
            <a:r>
              <a:rPr lang="en-US" sz="3500" b="1" dirty="0"/>
              <a:t>Micro-operation Caches in x86 Processors</a:t>
            </a:r>
            <a:endParaRPr sz="3500" b="1" dirty="0"/>
          </a:p>
          <a:p>
            <a:pPr marL="0" lvl="0" indent="0" algn="l" rtl="0">
              <a:lnSpc>
                <a:spcPct val="100000"/>
              </a:lnSpc>
              <a:spcBef>
                <a:spcPts val="0"/>
              </a:spcBef>
              <a:spcAft>
                <a:spcPts val="0"/>
              </a:spcAft>
              <a:buSzPts val="5200"/>
              <a:buNone/>
            </a:pPr>
            <a:br>
              <a:rPr lang="en" sz="2400" dirty="0"/>
            </a:br>
            <a:endParaRPr sz="2400" dirty="0">
              <a:solidFill>
                <a:srgbClr val="000000"/>
              </a:solidFill>
            </a:endParaRPr>
          </a:p>
          <a:p>
            <a:pPr marL="0" lvl="0" indent="0" algn="ctr" rtl="0">
              <a:lnSpc>
                <a:spcPct val="100000"/>
              </a:lnSpc>
              <a:spcBef>
                <a:spcPts val="0"/>
              </a:spcBef>
              <a:spcAft>
                <a:spcPts val="0"/>
              </a:spcAft>
              <a:buSzPts val="5200"/>
              <a:buNone/>
            </a:pPr>
            <a:r>
              <a:rPr lang="es-ES" sz="2500" dirty="0">
                <a:solidFill>
                  <a:srgbClr val="000000"/>
                </a:solidFill>
              </a:rPr>
              <a:t>Sumon Nath</a:t>
            </a:r>
            <a:br>
              <a:rPr lang="es-ES" sz="2500" dirty="0">
                <a:solidFill>
                  <a:srgbClr val="000000"/>
                </a:solidFill>
              </a:rPr>
            </a:br>
            <a:r>
              <a:rPr lang="es-ES" sz="2500" dirty="0" err="1">
                <a:solidFill>
                  <a:srgbClr val="000000"/>
                </a:solidFill>
              </a:rPr>
              <a:t>Hyperthreads</a:t>
            </a:r>
            <a:r>
              <a:rPr lang="es-ES" sz="2500" dirty="0">
                <a:solidFill>
                  <a:srgbClr val="000000"/>
                </a:solidFill>
              </a:rPr>
              <a:t>(#6)</a:t>
            </a:r>
            <a:br>
              <a:rPr lang="es-ES" sz="2500" dirty="0">
                <a:solidFill>
                  <a:srgbClr val="000000"/>
                </a:solidFill>
              </a:rPr>
            </a:br>
            <a:r>
              <a:rPr lang="es-ES" sz="2500" dirty="0">
                <a:solidFill>
                  <a:srgbClr val="000000"/>
                </a:solidFill>
              </a:rPr>
              <a:t>sumon@cse.iitb.ac.in</a:t>
            </a:r>
            <a:endParaRPr sz="2000" dirty="0">
              <a:solidFill>
                <a:srgbClr val="000000"/>
              </a:solidFill>
              <a:latin typeface="Courier Prime"/>
              <a:ea typeface="Courier Prime"/>
              <a:cs typeface="Courier Prime"/>
              <a:sym typeface="Courier Prime"/>
            </a:endParaRPr>
          </a:p>
        </p:txBody>
      </p:sp>
      <p:sp>
        <p:nvSpPr>
          <p:cNvPr id="39" name="Google Shape;39;p7"/>
          <p:cNvSpPr txBox="1">
            <a:spLocks noGrp="1"/>
          </p:cNvSpPr>
          <p:nvPr>
            <p:ph type="sldNum" idx="12"/>
          </p:nvPr>
        </p:nvSpPr>
        <p:spPr>
          <a:xfrm>
            <a:off x="8556784" y="5277612"/>
            <a:ext cx="548700" cy="43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8B00E7"/>
                </a:solidFill>
                <a:latin typeface="Arial"/>
                <a:ea typeface="Arial"/>
                <a:cs typeface="Arial"/>
                <a:sym typeface="Arial"/>
              </a:rPr>
              <a:t>1</a:t>
            </a:fld>
            <a:endParaRPr sz="1800">
              <a:solidFill>
                <a:srgbClr val="8B00E7"/>
              </a:solidFill>
              <a:latin typeface="Arial"/>
              <a:ea typeface="Arial"/>
              <a:cs typeface="Arial"/>
              <a:sym typeface="Arial"/>
            </a:endParaRPr>
          </a:p>
        </p:txBody>
      </p:sp>
      <p:sp>
        <p:nvSpPr>
          <p:cNvPr id="5" name="TextBox 4">
            <a:extLst>
              <a:ext uri="{FF2B5EF4-FFF2-40B4-BE49-F238E27FC236}">
                <a16:creationId xmlns:a16="http://schemas.microsoft.com/office/drawing/2014/main" id="{93F15ADC-75F8-4A7D-9D8C-CF1E854E2A6D}"/>
              </a:ext>
            </a:extLst>
          </p:cNvPr>
          <p:cNvSpPr txBox="1"/>
          <p:nvPr/>
        </p:nvSpPr>
        <p:spPr>
          <a:xfrm>
            <a:off x="487523" y="5277539"/>
            <a:ext cx="7536803" cy="307777"/>
          </a:xfrm>
          <a:prstGeom prst="rect">
            <a:avLst/>
          </a:prstGeom>
          <a:noFill/>
        </p:spPr>
        <p:txBody>
          <a:bodyPr wrap="square">
            <a:spAutoFit/>
          </a:bodyPr>
          <a:lstStyle/>
          <a:p>
            <a:pPr rtl="0">
              <a:spcBef>
                <a:spcPts val="0"/>
              </a:spcBef>
              <a:spcAft>
                <a:spcPts val="0"/>
              </a:spcAft>
            </a:pPr>
            <a:r>
              <a:rPr lang="en-US" sz="1400" b="0" i="1" u="none" strike="noStrike" dirty="0">
                <a:solidFill>
                  <a:srgbClr val="B7B7B7"/>
                </a:solidFill>
                <a:effectLst/>
                <a:latin typeface="Arial" panose="020B0604020202020204" pitchFamily="34" charset="0"/>
              </a:rPr>
              <a:t>Some of the figures are adapted and modified from the paper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Uop cache entry</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10</a:t>
            </a:fld>
            <a:endParaRPr/>
          </a:p>
        </p:txBody>
      </p:sp>
      <p:pic>
        <p:nvPicPr>
          <p:cNvPr id="3" name="Picture 3" descr="Diagram&#10;&#10;Description automatically generated">
            <a:extLst>
              <a:ext uri="{FF2B5EF4-FFF2-40B4-BE49-F238E27FC236}">
                <a16:creationId xmlns:a16="http://schemas.microsoft.com/office/drawing/2014/main" id="{2F3C8DBA-4F6C-4A9C-AE47-461744685D71}"/>
              </a:ext>
            </a:extLst>
          </p:cNvPr>
          <p:cNvPicPr>
            <a:picLocks noChangeAspect="1"/>
          </p:cNvPicPr>
          <p:nvPr/>
        </p:nvPicPr>
        <p:blipFill>
          <a:blip r:embed="rId3"/>
          <a:stretch>
            <a:fillRect/>
          </a:stretch>
        </p:blipFill>
        <p:spPr>
          <a:xfrm>
            <a:off x="1462386" y="1290573"/>
            <a:ext cx="6212670" cy="3125655"/>
          </a:xfrm>
          <a:prstGeom prst="rect">
            <a:avLst/>
          </a:prstGeom>
        </p:spPr>
      </p:pic>
    </p:spTree>
    <p:extLst>
      <p:ext uri="{BB962C8B-B14F-4D97-AF65-F5344CB8AC3E}">
        <p14:creationId xmlns:p14="http://schemas.microsoft.com/office/powerpoint/2010/main" val="23689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Uop cache entry</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11</a:t>
            </a:fld>
            <a:endParaRPr/>
          </a:p>
        </p:txBody>
      </p:sp>
      <p:pic>
        <p:nvPicPr>
          <p:cNvPr id="2" name="Picture 2" descr="Diagram&#10;&#10;Description automatically generated">
            <a:extLst>
              <a:ext uri="{FF2B5EF4-FFF2-40B4-BE49-F238E27FC236}">
                <a16:creationId xmlns:a16="http://schemas.microsoft.com/office/drawing/2014/main" id="{451DB756-A3E2-4379-AF7F-8B1593E506C7}"/>
              </a:ext>
            </a:extLst>
          </p:cNvPr>
          <p:cNvPicPr>
            <a:picLocks noChangeAspect="1"/>
          </p:cNvPicPr>
          <p:nvPr/>
        </p:nvPicPr>
        <p:blipFill>
          <a:blip r:embed="rId3"/>
          <a:stretch>
            <a:fillRect/>
          </a:stretch>
        </p:blipFill>
        <p:spPr>
          <a:xfrm>
            <a:off x="1495188" y="1306971"/>
            <a:ext cx="6155264" cy="3092858"/>
          </a:xfrm>
          <a:prstGeom prst="rect">
            <a:avLst/>
          </a:prstGeom>
        </p:spPr>
      </p:pic>
    </p:spTree>
    <p:extLst>
      <p:ext uri="{BB962C8B-B14F-4D97-AF65-F5344CB8AC3E}">
        <p14:creationId xmlns:p14="http://schemas.microsoft.com/office/powerpoint/2010/main" val="186152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Uop cache entry</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12</a:t>
            </a:fld>
            <a:endParaRPr/>
          </a:p>
        </p:txBody>
      </p:sp>
      <p:pic>
        <p:nvPicPr>
          <p:cNvPr id="2" name="Picture 2" descr="Diagram&#10;&#10;Description automatically generated">
            <a:extLst>
              <a:ext uri="{FF2B5EF4-FFF2-40B4-BE49-F238E27FC236}">
                <a16:creationId xmlns:a16="http://schemas.microsoft.com/office/drawing/2014/main" id="{B4AB5318-BCCE-4749-900A-478A8B0BEDBD}"/>
              </a:ext>
            </a:extLst>
          </p:cNvPr>
          <p:cNvPicPr>
            <a:picLocks noChangeAspect="1"/>
          </p:cNvPicPr>
          <p:nvPr/>
        </p:nvPicPr>
        <p:blipFill>
          <a:blip r:embed="rId3"/>
          <a:stretch>
            <a:fillRect/>
          </a:stretch>
        </p:blipFill>
        <p:spPr>
          <a:xfrm>
            <a:off x="1511591" y="1315170"/>
            <a:ext cx="6122460" cy="3076458"/>
          </a:xfrm>
          <a:prstGeom prst="rect">
            <a:avLst/>
          </a:prstGeom>
        </p:spPr>
      </p:pic>
    </p:spTree>
    <p:extLst>
      <p:ext uri="{BB962C8B-B14F-4D97-AF65-F5344CB8AC3E}">
        <p14:creationId xmlns:p14="http://schemas.microsoft.com/office/powerpoint/2010/main" val="382695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Uop cache entry</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13</a:t>
            </a:fld>
            <a:endParaRPr/>
          </a:p>
        </p:txBody>
      </p:sp>
      <p:pic>
        <p:nvPicPr>
          <p:cNvPr id="3" name="Picture 3" descr="Diagram&#10;&#10;Description automatically generated">
            <a:extLst>
              <a:ext uri="{FF2B5EF4-FFF2-40B4-BE49-F238E27FC236}">
                <a16:creationId xmlns:a16="http://schemas.microsoft.com/office/drawing/2014/main" id="{BCC410B2-776B-4FDB-80E6-49574E880FD9}"/>
              </a:ext>
            </a:extLst>
          </p:cNvPr>
          <p:cNvPicPr>
            <a:picLocks noChangeAspect="1"/>
          </p:cNvPicPr>
          <p:nvPr/>
        </p:nvPicPr>
        <p:blipFill>
          <a:blip r:embed="rId3"/>
          <a:stretch>
            <a:fillRect/>
          </a:stretch>
        </p:blipFill>
        <p:spPr>
          <a:xfrm>
            <a:off x="1421380" y="1269379"/>
            <a:ext cx="6302881" cy="3184443"/>
          </a:xfrm>
          <a:prstGeom prst="rect">
            <a:avLst/>
          </a:prstGeom>
        </p:spPr>
      </p:pic>
    </p:spTree>
    <p:extLst>
      <p:ext uri="{BB962C8B-B14F-4D97-AF65-F5344CB8AC3E}">
        <p14:creationId xmlns:p14="http://schemas.microsoft.com/office/powerpoint/2010/main" val="332028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Uop cache entry</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14</a:t>
            </a:fld>
            <a:endParaRPr/>
          </a:p>
        </p:txBody>
      </p:sp>
      <p:pic>
        <p:nvPicPr>
          <p:cNvPr id="3" name="Picture 3" descr="Diagram&#10;&#10;Description automatically generated">
            <a:extLst>
              <a:ext uri="{FF2B5EF4-FFF2-40B4-BE49-F238E27FC236}">
                <a16:creationId xmlns:a16="http://schemas.microsoft.com/office/drawing/2014/main" id="{BCC410B2-776B-4FDB-80E6-49574E880FD9}"/>
              </a:ext>
            </a:extLst>
          </p:cNvPr>
          <p:cNvPicPr>
            <a:picLocks noChangeAspect="1"/>
          </p:cNvPicPr>
          <p:nvPr/>
        </p:nvPicPr>
        <p:blipFill>
          <a:blip r:embed="rId3"/>
          <a:stretch>
            <a:fillRect/>
          </a:stretch>
        </p:blipFill>
        <p:spPr>
          <a:xfrm>
            <a:off x="1421380" y="1421406"/>
            <a:ext cx="6302881" cy="3184443"/>
          </a:xfrm>
          <a:prstGeom prst="rect">
            <a:avLst/>
          </a:prstGeom>
        </p:spPr>
      </p:pic>
      <p:sp>
        <p:nvSpPr>
          <p:cNvPr id="5" name="TextBox 1">
            <a:extLst>
              <a:ext uri="{FF2B5EF4-FFF2-40B4-BE49-F238E27FC236}">
                <a16:creationId xmlns:a16="http://schemas.microsoft.com/office/drawing/2014/main" id="{536555EB-64DA-4E9B-BE1A-4259F6083CA6}"/>
              </a:ext>
            </a:extLst>
          </p:cNvPr>
          <p:cNvSpPr txBox="1"/>
          <p:nvPr/>
        </p:nvSpPr>
        <p:spPr>
          <a:xfrm>
            <a:off x="311700" y="4605849"/>
            <a:ext cx="8151028" cy="1015663"/>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342900" indent="-342900">
              <a:buFont typeface="Arial" panose="020B0604020202020204" pitchFamily="34" charset="0"/>
              <a:buChar char="•"/>
            </a:pPr>
            <a:r>
              <a:rPr lang="en-US" sz="2000" dirty="0">
                <a:solidFill>
                  <a:schemeClr val="tx1"/>
                </a:solidFill>
              </a:rPr>
              <a:t>PW termination condition* -&gt; </a:t>
            </a:r>
            <a:r>
              <a:rPr lang="en-US" sz="2000" dirty="0" err="1">
                <a:solidFill>
                  <a:schemeClr val="tx1"/>
                </a:solidFill>
              </a:rPr>
              <a:t>uop</a:t>
            </a:r>
            <a:r>
              <a:rPr lang="en-US" sz="2000" dirty="0">
                <a:solidFill>
                  <a:schemeClr val="tx1"/>
                </a:solidFill>
              </a:rPr>
              <a:t> cache entry written to </a:t>
            </a:r>
            <a:r>
              <a:rPr lang="en-US" sz="2000" dirty="0" err="1">
                <a:solidFill>
                  <a:schemeClr val="tx1"/>
                </a:solidFill>
              </a:rPr>
              <a:t>uop</a:t>
            </a:r>
            <a:r>
              <a:rPr lang="en-US" sz="2000" dirty="0">
                <a:solidFill>
                  <a:schemeClr val="tx1"/>
                </a:solidFill>
              </a:rPr>
              <a:t> cache </a:t>
            </a:r>
          </a:p>
          <a:p>
            <a:pPr marL="342900" indent="-342900">
              <a:buFont typeface="Arial" panose="020B0604020202020204" pitchFamily="34" charset="0"/>
              <a:buChar char="•"/>
            </a:pPr>
            <a:r>
              <a:rPr lang="en-US" sz="2000" dirty="0" err="1">
                <a:solidFill>
                  <a:schemeClr val="tx1"/>
                </a:solidFill>
              </a:rPr>
              <a:t>Uop</a:t>
            </a:r>
            <a:r>
              <a:rPr lang="en-US" sz="2000" dirty="0">
                <a:solidFill>
                  <a:schemeClr val="tx1"/>
                </a:solidFill>
              </a:rPr>
              <a:t> cache entry: </a:t>
            </a:r>
            <a:r>
              <a:rPr lang="en-US" sz="2000" b="1" dirty="0">
                <a:solidFill>
                  <a:schemeClr val="tx1"/>
                </a:solidFill>
              </a:rPr>
              <a:t>set of </a:t>
            </a:r>
            <a:r>
              <a:rPr lang="en-US" sz="2000" b="1" dirty="0" err="1">
                <a:solidFill>
                  <a:schemeClr val="tx1"/>
                </a:solidFill>
              </a:rPr>
              <a:t>uops</a:t>
            </a:r>
            <a:endParaRPr lang="en-US" sz="2000" b="1" dirty="0">
              <a:solidFill>
                <a:schemeClr val="tx1"/>
              </a:solidFill>
            </a:endParaRPr>
          </a:p>
          <a:p>
            <a:pPr marL="342900" indent="-342900">
              <a:buFont typeface="Arial" panose="020B0604020202020204" pitchFamily="34" charset="0"/>
              <a:buChar char="•"/>
            </a:pPr>
            <a:r>
              <a:rPr lang="en-US" sz="2000" dirty="0">
                <a:solidFill>
                  <a:schemeClr val="tx1"/>
                </a:solidFill>
              </a:rPr>
              <a:t>Takeaway: </a:t>
            </a:r>
            <a:r>
              <a:rPr lang="en-US" sz="2000" dirty="0" err="1">
                <a:solidFill>
                  <a:schemeClr val="tx1"/>
                </a:solidFill>
              </a:rPr>
              <a:t>uop</a:t>
            </a:r>
            <a:r>
              <a:rPr lang="en-US" sz="2000" dirty="0">
                <a:solidFill>
                  <a:schemeClr val="tx1"/>
                </a:solidFill>
              </a:rPr>
              <a:t> cache entry </a:t>
            </a:r>
            <a:r>
              <a:rPr lang="en-US" sz="2000" b="1" dirty="0">
                <a:solidFill>
                  <a:schemeClr val="tx1"/>
                </a:solidFill>
              </a:rPr>
              <a:t>may not occupy </a:t>
            </a:r>
            <a:r>
              <a:rPr lang="en-US" sz="2000" dirty="0">
                <a:solidFill>
                  <a:schemeClr val="tx1"/>
                </a:solidFill>
              </a:rPr>
              <a:t>entire </a:t>
            </a:r>
            <a:r>
              <a:rPr lang="en-US" sz="2000" dirty="0" err="1">
                <a:solidFill>
                  <a:schemeClr val="tx1"/>
                </a:solidFill>
              </a:rPr>
              <a:t>uop</a:t>
            </a:r>
            <a:r>
              <a:rPr lang="en-US" sz="2000" dirty="0">
                <a:solidFill>
                  <a:schemeClr val="tx1"/>
                </a:solidFill>
              </a:rPr>
              <a:t> cache line</a:t>
            </a:r>
          </a:p>
        </p:txBody>
      </p:sp>
      <p:sp>
        <p:nvSpPr>
          <p:cNvPr id="4" name="Rectangle 3">
            <a:extLst>
              <a:ext uri="{FF2B5EF4-FFF2-40B4-BE49-F238E27FC236}">
                <a16:creationId xmlns:a16="http://schemas.microsoft.com/office/drawing/2014/main" id="{9B10E4D7-9749-4EBA-AE79-17EF9835C75C}"/>
              </a:ext>
            </a:extLst>
          </p:cNvPr>
          <p:cNvSpPr/>
          <p:nvPr/>
        </p:nvSpPr>
        <p:spPr>
          <a:xfrm>
            <a:off x="6064897" y="1922104"/>
            <a:ext cx="1657723" cy="3638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0687FA4-396B-45CA-9FB0-9F2CE46DCAF8}"/>
              </a:ext>
            </a:extLst>
          </p:cNvPr>
          <p:cNvSpPr/>
          <p:nvPr/>
        </p:nvSpPr>
        <p:spPr>
          <a:xfrm>
            <a:off x="6063256" y="1922104"/>
            <a:ext cx="1177299" cy="363894"/>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F12BC65-EA22-4B3C-B16B-4917B2CDFEC0}"/>
              </a:ext>
            </a:extLst>
          </p:cNvPr>
          <p:cNvCxnSpPr/>
          <p:nvPr/>
        </p:nvCxnSpPr>
        <p:spPr>
          <a:xfrm>
            <a:off x="6063256" y="1660849"/>
            <a:ext cx="1659364"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EEFC81A-1204-4C40-8EBD-5812D8F020AC}"/>
              </a:ext>
            </a:extLst>
          </p:cNvPr>
          <p:cNvCxnSpPr/>
          <p:nvPr/>
        </p:nvCxnSpPr>
        <p:spPr>
          <a:xfrm>
            <a:off x="6063256" y="1567544"/>
            <a:ext cx="0" cy="15862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17A409F-BA75-4472-BE4B-CD93F5592105}"/>
              </a:ext>
            </a:extLst>
          </p:cNvPr>
          <p:cNvCxnSpPr/>
          <p:nvPr/>
        </p:nvCxnSpPr>
        <p:spPr>
          <a:xfrm>
            <a:off x="7727219" y="1570652"/>
            <a:ext cx="0" cy="15862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780E6D6-9423-45D8-9AF8-C76F75006142}"/>
              </a:ext>
            </a:extLst>
          </p:cNvPr>
          <p:cNvSpPr txBox="1"/>
          <p:nvPr/>
        </p:nvSpPr>
        <p:spPr>
          <a:xfrm>
            <a:off x="6270171" y="1421406"/>
            <a:ext cx="1338828" cy="307777"/>
          </a:xfrm>
          <a:prstGeom prst="rect">
            <a:avLst/>
          </a:prstGeom>
          <a:noFill/>
        </p:spPr>
        <p:txBody>
          <a:bodyPr wrap="none" rtlCol="0">
            <a:spAutoFit/>
          </a:bodyPr>
          <a:lstStyle/>
          <a:p>
            <a:r>
              <a:rPr lang="en-US" dirty="0" err="1"/>
              <a:t>uop</a:t>
            </a:r>
            <a:r>
              <a:rPr lang="en-US" dirty="0"/>
              <a:t> cache line</a:t>
            </a:r>
          </a:p>
        </p:txBody>
      </p:sp>
      <p:sp>
        <p:nvSpPr>
          <p:cNvPr id="16" name="TextBox 15">
            <a:extLst>
              <a:ext uri="{FF2B5EF4-FFF2-40B4-BE49-F238E27FC236}">
                <a16:creationId xmlns:a16="http://schemas.microsoft.com/office/drawing/2014/main" id="{6E53712F-18EC-4626-BD4C-6D2F87B30468}"/>
              </a:ext>
            </a:extLst>
          </p:cNvPr>
          <p:cNvSpPr txBox="1"/>
          <p:nvPr/>
        </p:nvSpPr>
        <p:spPr>
          <a:xfrm>
            <a:off x="6097105" y="1929237"/>
            <a:ext cx="1109599" cy="307777"/>
          </a:xfrm>
          <a:prstGeom prst="rect">
            <a:avLst/>
          </a:prstGeom>
          <a:noFill/>
        </p:spPr>
        <p:txBody>
          <a:bodyPr wrap="none" rtlCol="0">
            <a:spAutoFit/>
          </a:bodyPr>
          <a:lstStyle/>
          <a:p>
            <a:r>
              <a:rPr lang="en-US" dirty="0"/>
              <a:t>cache entry</a:t>
            </a:r>
          </a:p>
        </p:txBody>
      </p:sp>
    </p:spTree>
    <p:extLst>
      <p:ext uri="{BB962C8B-B14F-4D97-AF65-F5344CB8AC3E}">
        <p14:creationId xmlns:p14="http://schemas.microsoft.com/office/powerpoint/2010/main" val="46943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Impact of Uop cache</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15</a:t>
            </a:fld>
            <a:endParaRPr/>
          </a:p>
        </p:txBody>
      </p:sp>
      <p:pic>
        <p:nvPicPr>
          <p:cNvPr id="7" name="Picture 6">
            <a:extLst>
              <a:ext uri="{FF2B5EF4-FFF2-40B4-BE49-F238E27FC236}">
                <a16:creationId xmlns:a16="http://schemas.microsoft.com/office/drawing/2014/main" id="{A049AFD4-1674-43CD-88B8-850122E43932}"/>
              </a:ext>
            </a:extLst>
          </p:cNvPr>
          <p:cNvPicPr>
            <a:picLocks noChangeAspect="1"/>
          </p:cNvPicPr>
          <p:nvPr/>
        </p:nvPicPr>
        <p:blipFill rotWithShape="1">
          <a:blip r:embed="rId3"/>
          <a:srcRect l="4275" t="19431" r="3261" b="31607"/>
          <a:stretch/>
        </p:blipFill>
        <p:spPr>
          <a:xfrm>
            <a:off x="89002" y="1219482"/>
            <a:ext cx="9054998" cy="2697101"/>
          </a:xfrm>
          <a:prstGeom prst="rect">
            <a:avLst/>
          </a:prstGeom>
        </p:spPr>
      </p:pic>
      <p:sp>
        <p:nvSpPr>
          <p:cNvPr id="8" name="Rectangle 7">
            <a:extLst>
              <a:ext uri="{FF2B5EF4-FFF2-40B4-BE49-F238E27FC236}">
                <a16:creationId xmlns:a16="http://schemas.microsoft.com/office/drawing/2014/main" id="{A51A31DE-9CFF-4E72-BD66-B25271C769AA}"/>
              </a:ext>
            </a:extLst>
          </p:cNvPr>
          <p:cNvSpPr/>
          <p:nvPr/>
        </p:nvSpPr>
        <p:spPr>
          <a:xfrm>
            <a:off x="5551713" y="1292989"/>
            <a:ext cx="681135" cy="255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Arrow Connector 9">
            <a:extLst>
              <a:ext uri="{FF2B5EF4-FFF2-40B4-BE49-F238E27FC236}">
                <a16:creationId xmlns:a16="http://schemas.microsoft.com/office/drawing/2014/main" id="{12247EF9-7BA0-406C-B080-555437B1107D}"/>
              </a:ext>
            </a:extLst>
          </p:cNvPr>
          <p:cNvCxnSpPr>
            <a:cxnSpLocks/>
          </p:cNvCxnSpPr>
          <p:nvPr/>
        </p:nvCxnSpPr>
        <p:spPr>
          <a:xfrm flipH="1">
            <a:off x="6100629" y="1498132"/>
            <a:ext cx="570758" cy="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37425-7836-4ECE-879E-8E1F35AB46E8}"/>
              </a:ext>
            </a:extLst>
          </p:cNvPr>
          <p:cNvSpPr txBox="1"/>
          <p:nvPr/>
        </p:nvSpPr>
        <p:spPr>
          <a:xfrm>
            <a:off x="6587823" y="1328855"/>
            <a:ext cx="651140" cy="338554"/>
          </a:xfrm>
          <a:prstGeom prst="rect">
            <a:avLst/>
          </a:prstGeom>
          <a:noFill/>
        </p:spPr>
        <p:txBody>
          <a:bodyPr wrap="square" rtlCol="0">
            <a:spAutoFit/>
          </a:bodyPr>
          <a:lstStyle/>
          <a:p>
            <a:pPr algn="ctr"/>
            <a:r>
              <a:rPr lang="en-US" sz="1600" dirty="0">
                <a:solidFill>
                  <a:srgbClr val="FF0000"/>
                </a:solidFill>
              </a:rPr>
              <a:t>25%</a:t>
            </a:r>
          </a:p>
        </p:txBody>
      </p:sp>
      <p:cxnSp>
        <p:nvCxnSpPr>
          <p:cNvPr id="12" name="Straight Arrow Connector 11">
            <a:extLst>
              <a:ext uri="{FF2B5EF4-FFF2-40B4-BE49-F238E27FC236}">
                <a16:creationId xmlns:a16="http://schemas.microsoft.com/office/drawing/2014/main" id="{34FA563B-B37F-43E7-A42F-A7121F9585CC}"/>
              </a:ext>
            </a:extLst>
          </p:cNvPr>
          <p:cNvCxnSpPr>
            <a:cxnSpLocks/>
          </p:cNvCxnSpPr>
          <p:nvPr/>
        </p:nvCxnSpPr>
        <p:spPr>
          <a:xfrm flipH="1" flipV="1">
            <a:off x="6100629" y="2789853"/>
            <a:ext cx="578498" cy="139349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D0E89-7DB5-47DD-9A23-B1C5B654C1CE}"/>
              </a:ext>
            </a:extLst>
          </p:cNvPr>
          <p:cNvSpPr txBox="1"/>
          <p:nvPr/>
        </p:nvSpPr>
        <p:spPr>
          <a:xfrm>
            <a:off x="6671387" y="4047591"/>
            <a:ext cx="651140" cy="338554"/>
          </a:xfrm>
          <a:prstGeom prst="rect">
            <a:avLst/>
          </a:prstGeom>
          <a:noFill/>
        </p:spPr>
        <p:txBody>
          <a:bodyPr wrap="square" rtlCol="0">
            <a:spAutoFit/>
          </a:bodyPr>
          <a:lstStyle/>
          <a:p>
            <a:pPr algn="ctr"/>
            <a:r>
              <a:rPr lang="en-US" sz="1600" dirty="0">
                <a:solidFill>
                  <a:srgbClr val="FF0000"/>
                </a:solidFill>
              </a:rPr>
              <a:t>40%</a:t>
            </a:r>
          </a:p>
        </p:txBody>
      </p:sp>
    </p:spTree>
    <p:extLst>
      <p:ext uri="{BB962C8B-B14F-4D97-AF65-F5344CB8AC3E}">
        <p14:creationId xmlns:p14="http://schemas.microsoft.com/office/powerpoint/2010/main" val="75647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Impact of Uop cache</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16</a:t>
            </a:fld>
            <a:endParaRPr dirty="0"/>
          </a:p>
        </p:txBody>
      </p:sp>
      <p:pic>
        <p:nvPicPr>
          <p:cNvPr id="7" name="Picture 6">
            <a:extLst>
              <a:ext uri="{FF2B5EF4-FFF2-40B4-BE49-F238E27FC236}">
                <a16:creationId xmlns:a16="http://schemas.microsoft.com/office/drawing/2014/main" id="{A049AFD4-1674-43CD-88B8-850122E43932}"/>
              </a:ext>
            </a:extLst>
          </p:cNvPr>
          <p:cNvPicPr>
            <a:picLocks noChangeAspect="1"/>
          </p:cNvPicPr>
          <p:nvPr/>
        </p:nvPicPr>
        <p:blipFill rotWithShape="1">
          <a:blip r:embed="rId3"/>
          <a:srcRect l="4275" t="19431" r="3261" b="31607"/>
          <a:stretch/>
        </p:blipFill>
        <p:spPr>
          <a:xfrm>
            <a:off x="89002" y="1219482"/>
            <a:ext cx="9054998" cy="2697101"/>
          </a:xfrm>
          <a:prstGeom prst="rect">
            <a:avLst/>
          </a:prstGeom>
        </p:spPr>
      </p:pic>
      <p:sp>
        <p:nvSpPr>
          <p:cNvPr id="11" name="TextBox 10">
            <a:extLst>
              <a:ext uri="{FF2B5EF4-FFF2-40B4-BE49-F238E27FC236}">
                <a16:creationId xmlns:a16="http://schemas.microsoft.com/office/drawing/2014/main" id="{73D24FE5-9AE5-49C6-AC5A-A6B9527511C1}"/>
              </a:ext>
            </a:extLst>
          </p:cNvPr>
          <p:cNvSpPr txBox="1"/>
          <p:nvPr/>
        </p:nvSpPr>
        <p:spPr>
          <a:xfrm>
            <a:off x="407867" y="4398312"/>
            <a:ext cx="8328265"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t>Average UPC improvement: </a:t>
            </a:r>
            <a:r>
              <a:rPr lang="en-US" sz="2400" b="1" dirty="0">
                <a:ln w="6600">
                  <a:solidFill>
                    <a:schemeClr val="accent2"/>
                  </a:solidFill>
                  <a:prstDash val="solid"/>
                </a:ln>
                <a:solidFill>
                  <a:srgbClr val="FFFF00"/>
                </a:solidFill>
                <a:effectLst>
                  <a:outerShdw dist="38100" dir="2700000" algn="tl" rotWithShape="0">
                    <a:schemeClr val="accent2"/>
                  </a:outerShdw>
                </a:effectLst>
              </a:rPr>
              <a:t>11.2 %</a:t>
            </a:r>
            <a:r>
              <a:rPr lang="en-US" sz="2400" dirty="0"/>
              <a:t> (</a:t>
            </a:r>
            <a:r>
              <a:rPr lang="en-US" sz="2400" b="1" dirty="0"/>
              <a:t>64K</a:t>
            </a:r>
            <a:r>
              <a:rPr lang="en-US" sz="2400" dirty="0"/>
              <a:t> </a:t>
            </a:r>
            <a:r>
              <a:rPr lang="en-US" sz="2400" dirty="0" err="1"/>
              <a:t>uop</a:t>
            </a:r>
            <a:r>
              <a:rPr lang="en-US" sz="2400" dirty="0"/>
              <a:t> cache)</a:t>
            </a:r>
          </a:p>
          <a:p>
            <a:pPr marL="342900" indent="-342900">
              <a:buFont typeface="Arial" panose="020B0604020202020204" pitchFamily="34" charset="0"/>
              <a:buChar char="•"/>
            </a:pPr>
            <a:r>
              <a:rPr lang="en-US" sz="2400" dirty="0"/>
              <a:t>Average reduction decoder power consumption: </a:t>
            </a:r>
            <a:r>
              <a:rPr lang="en-US" sz="2400" b="1" dirty="0">
                <a:ln w="6600">
                  <a:solidFill>
                    <a:schemeClr val="accent2"/>
                  </a:solidFill>
                  <a:prstDash val="solid"/>
                </a:ln>
                <a:solidFill>
                  <a:srgbClr val="FFFF00"/>
                </a:solidFill>
                <a:effectLst>
                  <a:outerShdw dist="38100" dir="2700000" algn="tl" rotWithShape="0">
                    <a:schemeClr val="accent2"/>
                  </a:outerShdw>
                </a:effectLst>
              </a:rPr>
              <a:t>39.2 %</a:t>
            </a:r>
          </a:p>
        </p:txBody>
      </p:sp>
    </p:spTree>
    <p:extLst>
      <p:ext uri="{BB962C8B-B14F-4D97-AF65-F5344CB8AC3E}">
        <p14:creationId xmlns:p14="http://schemas.microsoft.com/office/powerpoint/2010/main" val="12802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4000" dirty="0"/>
              <a:t>What next?</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17</a:t>
            </a:fld>
            <a:endParaRPr/>
          </a:p>
        </p:txBody>
      </p:sp>
      <p:sp>
        <p:nvSpPr>
          <p:cNvPr id="7" name="Google Shape;46;p8">
            <a:extLst>
              <a:ext uri="{FF2B5EF4-FFF2-40B4-BE49-F238E27FC236}">
                <a16:creationId xmlns:a16="http://schemas.microsoft.com/office/drawing/2014/main" id="{D8EA985B-6382-4CED-AD94-039285E16FC1}"/>
              </a:ext>
            </a:extLst>
          </p:cNvPr>
          <p:cNvSpPr txBox="1"/>
          <p:nvPr/>
        </p:nvSpPr>
        <p:spPr>
          <a:xfrm>
            <a:off x="386345" y="1475079"/>
            <a:ext cx="5128047" cy="2597945"/>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Throw money: Increase </a:t>
            </a:r>
            <a:r>
              <a:rPr lang="en-US" sz="3200" dirty="0" err="1">
                <a:solidFill>
                  <a:schemeClr val="dk1"/>
                </a:solidFill>
                <a:highlight>
                  <a:srgbClr val="FFFFFF"/>
                </a:highlight>
              </a:rPr>
              <a:t>Uop</a:t>
            </a:r>
            <a:r>
              <a:rPr lang="en-US" sz="3200" dirty="0">
                <a:solidFill>
                  <a:schemeClr val="dk1"/>
                </a:solidFill>
                <a:highlight>
                  <a:srgbClr val="FFFFFF"/>
                </a:highlight>
              </a:rPr>
              <a:t> cache size</a:t>
            </a:r>
          </a:p>
          <a:p>
            <a:pPr marL="457200" lvl="0" indent="-387350" algn="l" rtl="0">
              <a:spcBef>
                <a:spcPts val="0"/>
              </a:spcBef>
              <a:spcAft>
                <a:spcPts val="0"/>
              </a:spcAft>
              <a:buClr>
                <a:schemeClr val="dk1"/>
              </a:buClr>
              <a:buSzPts val="2500"/>
              <a:buChar char="●"/>
            </a:pPr>
            <a:endParaRPr lang="en-US" sz="3200" dirty="0">
              <a:solidFill>
                <a:schemeClr val="dk1"/>
              </a:solidFill>
              <a:highlight>
                <a:srgbClr val="FFFFFF"/>
              </a:highlight>
            </a:endParaRPr>
          </a:p>
          <a:p>
            <a:pPr marL="69850" lvl="0" algn="l" rtl="0">
              <a:spcBef>
                <a:spcPts val="0"/>
              </a:spcBef>
              <a:spcAft>
                <a:spcPts val="0"/>
              </a:spcAft>
              <a:buClr>
                <a:schemeClr val="dk1"/>
              </a:buClr>
              <a:buSzPts val="2500"/>
            </a:pPr>
            <a:endParaRPr lang="en-US" sz="3200" dirty="0">
              <a:solidFill>
                <a:schemeClr val="dk1"/>
              </a:solidFill>
              <a:highlight>
                <a:srgbClr val="FFFFFF"/>
              </a:highlight>
            </a:endParaRPr>
          </a:p>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Optimize the current </a:t>
            </a:r>
            <a:r>
              <a:rPr lang="en-US" sz="3200" dirty="0" err="1">
                <a:solidFill>
                  <a:schemeClr val="dk1"/>
                </a:solidFill>
                <a:highlight>
                  <a:srgbClr val="FFFFFF"/>
                </a:highlight>
              </a:rPr>
              <a:t>Uop</a:t>
            </a:r>
            <a:r>
              <a:rPr lang="en-US" sz="3200" dirty="0">
                <a:solidFill>
                  <a:schemeClr val="dk1"/>
                </a:solidFill>
                <a:highlight>
                  <a:srgbClr val="FFFFFF"/>
                </a:highlight>
              </a:rPr>
              <a:t> cache design</a:t>
            </a:r>
            <a:endParaRPr sz="3200" dirty="0">
              <a:solidFill>
                <a:schemeClr val="dk1"/>
              </a:solidFill>
              <a:highlight>
                <a:srgbClr val="FFFFFF"/>
              </a:highlight>
            </a:endParaRPr>
          </a:p>
        </p:txBody>
      </p:sp>
      <p:sp>
        <p:nvSpPr>
          <p:cNvPr id="8" name="Rectangle 7">
            <a:extLst>
              <a:ext uri="{FF2B5EF4-FFF2-40B4-BE49-F238E27FC236}">
                <a16:creationId xmlns:a16="http://schemas.microsoft.com/office/drawing/2014/main" id="{906DFC94-95A0-4194-933F-F1D74BB78E85}"/>
              </a:ext>
            </a:extLst>
          </p:cNvPr>
          <p:cNvSpPr/>
          <p:nvPr/>
        </p:nvSpPr>
        <p:spPr>
          <a:xfrm>
            <a:off x="774441" y="3424547"/>
            <a:ext cx="3993502" cy="1296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028" name="Picture 4" descr="I'm a little dot in the universe">
            <a:extLst>
              <a:ext uri="{FF2B5EF4-FFF2-40B4-BE49-F238E27FC236}">
                <a16:creationId xmlns:a16="http://schemas.microsoft.com/office/drawing/2014/main" id="{05E69300-89B7-4C12-A1E0-521AC2E1C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354" y="1384436"/>
            <a:ext cx="2761862" cy="1841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 The Dark Knight (2008), the scene where Joker burns the money was  improvised by Heath Ledger. This upset Christopher Nolan as that pile of  money was actually the movie's entire budget">
            <a:extLst>
              <a:ext uri="{FF2B5EF4-FFF2-40B4-BE49-F238E27FC236}">
                <a16:creationId xmlns:a16="http://schemas.microsoft.com/office/drawing/2014/main" id="{02D2652B-0CBD-4EF3-A5D3-9BF04D248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350" y="3420783"/>
            <a:ext cx="2761862" cy="193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9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10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4000" dirty="0"/>
              <a:t>Motivation: Inefficient </a:t>
            </a:r>
            <a:r>
              <a:rPr lang="en-US" sz="4000" dirty="0" err="1"/>
              <a:t>uop</a:t>
            </a:r>
            <a:r>
              <a:rPr lang="en-US" sz="4000" dirty="0"/>
              <a:t> cache</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18</a:t>
            </a:fld>
            <a:endParaRPr/>
          </a:p>
        </p:txBody>
      </p:sp>
      <p:pic>
        <p:nvPicPr>
          <p:cNvPr id="3" name="Picture 2">
            <a:extLst>
              <a:ext uri="{FF2B5EF4-FFF2-40B4-BE49-F238E27FC236}">
                <a16:creationId xmlns:a16="http://schemas.microsoft.com/office/drawing/2014/main" id="{A973EB88-9BFF-4D7D-A310-BA2CE6E40B43}"/>
              </a:ext>
            </a:extLst>
          </p:cNvPr>
          <p:cNvPicPr>
            <a:picLocks noChangeAspect="1"/>
          </p:cNvPicPr>
          <p:nvPr/>
        </p:nvPicPr>
        <p:blipFill rotWithShape="1">
          <a:blip r:embed="rId3"/>
          <a:srcRect l="8191" t="21677" r="6383" b="20639"/>
          <a:stretch/>
        </p:blipFill>
        <p:spPr>
          <a:xfrm>
            <a:off x="666344" y="1472021"/>
            <a:ext cx="7811310" cy="2966936"/>
          </a:xfrm>
          <a:prstGeom prst="rect">
            <a:avLst/>
          </a:prstGeom>
        </p:spPr>
      </p:pic>
      <p:sp>
        <p:nvSpPr>
          <p:cNvPr id="9" name="TextBox 8">
            <a:extLst>
              <a:ext uri="{FF2B5EF4-FFF2-40B4-BE49-F238E27FC236}">
                <a16:creationId xmlns:a16="http://schemas.microsoft.com/office/drawing/2014/main" id="{1ABC6B06-2635-4BC8-90B8-A2AFC59B6E53}"/>
              </a:ext>
            </a:extLst>
          </p:cNvPr>
          <p:cNvSpPr txBox="1"/>
          <p:nvPr/>
        </p:nvSpPr>
        <p:spPr>
          <a:xfrm>
            <a:off x="1024617" y="4665108"/>
            <a:ext cx="7094764"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b="1" dirty="0"/>
              <a:t>72%</a:t>
            </a:r>
            <a:r>
              <a:rPr lang="en-US" sz="2400" dirty="0"/>
              <a:t> of </a:t>
            </a:r>
            <a:r>
              <a:rPr lang="en-US" sz="2400" dirty="0" err="1"/>
              <a:t>Uop</a:t>
            </a:r>
            <a:r>
              <a:rPr lang="en-US" sz="2400" dirty="0"/>
              <a:t> cache lines are </a:t>
            </a:r>
            <a:r>
              <a:rPr lang="en-US" sz="2400" b="1" dirty="0"/>
              <a:t>highly fragmented</a:t>
            </a:r>
          </a:p>
          <a:p>
            <a:pPr marL="342900" indent="-342900">
              <a:buFont typeface="Arial" panose="020B0604020202020204" pitchFamily="34" charset="0"/>
              <a:buChar char="•"/>
            </a:pPr>
            <a:r>
              <a:rPr lang="en-US" sz="2400" dirty="0"/>
              <a:t>Main reason: </a:t>
            </a:r>
            <a:r>
              <a:rPr lang="en-US" sz="2400" b="1" dirty="0"/>
              <a:t>termination conditions</a:t>
            </a:r>
          </a:p>
        </p:txBody>
      </p:sp>
      <p:sp>
        <p:nvSpPr>
          <p:cNvPr id="10" name="Rectangle 9">
            <a:extLst>
              <a:ext uri="{FF2B5EF4-FFF2-40B4-BE49-F238E27FC236}">
                <a16:creationId xmlns:a16="http://schemas.microsoft.com/office/drawing/2014/main" id="{0A461004-43CD-40DE-821E-F2B5E9A163C5}"/>
              </a:ext>
            </a:extLst>
          </p:cNvPr>
          <p:cNvSpPr/>
          <p:nvPr/>
        </p:nvSpPr>
        <p:spPr>
          <a:xfrm>
            <a:off x="7697755" y="1698172"/>
            <a:ext cx="615821" cy="1604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16929E60-2F17-40AE-8EA8-442C27272CAF}"/>
              </a:ext>
            </a:extLst>
          </p:cNvPr>
          <p:cNvSpPr txBox="1"/>
          <p:nvPr/>
        </p:nvSpPr>
        <p:spPr>
          <a:xfrm>
            <a:off x="1863540" y="1276043"/>
            <a:ext cx="2857749" cy="400110"/>
          </a:xfrm>
          <a:prstGeom prst="rect">
            <a:avLst/>
          </a:prstGeom>
          <a:noFill/>
        </p:spPr>
        <p:txBody>
          <a:bodyPr wrap="square" rtlCol="0">
            <a:spAutoFit/>
          </a:bodyPr>
          <a:lstStyle/>
          <a:p>
            <a:pPr algn="ctr"/>
            <a:r>
              <a:rPr lang="en-US" sz="2000" dirty="0">
                <a:solidFill>
                  <a:srgbClr val="FF0000"/>
                </a:solidFill>
              </a:rPr>
              <a:t>*</a:t>
            </a:r>
            <a:r>
              <a:rPr lang="en-US" sz="2000" dirty="0">
                <a:solidFill>
                  <a:schemeClr val="tx1"/>
                </a:solidFill>
              </a:rPr>
              <a:t>cache line size: 64B</a:t>
            </a:r>
          </a:p>
        </p:txBody>
      </p:sp>
    </p:spTree>
    <p:extLst>
      <p:ext uri="{BB962C8B-B14F-4D97-AF65-F5344CB8AC3E}">
        <p14:creationId xmlns:p14="http://schemas.microsoft.com/office/powerpoint/2010/main" val="423553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t>Fragmentation source: </a:t>
            </a:r>
            <a:r>
              <a:rPr lang="en-US" sz="3200" dirty="0">
                <a:solidFill>
                  <a:srgbClr val="FF0000"/>
                </a:solidFill>
              </a:rPr>
              <a:t>I-cache line boundary</a:t>
            </a:r>
            <a:endParaRPr sz="3200" dirty="0">
              <a:solidFill>
                <a:srgbClr val="FF0000"/>
              </a:solidFill>
            </a:endParaRPr>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19</a:t>
            </a:fld>
            <a:endParaRPr/>
          </a:p>
        </p:txBody>
      </p:sp>
      <p:pic>
        <p:nvPicPr>
          <p:cNvPr id="7" name="Picture 6">
            <a:extLst>
              <a:ext uri="{FF2B5EF4-FFF2-40B4-BE49-F238E27FC236}">
                <a16:creationId xmlns:a16="http://schemas.microsoft.com/office/drawing/2014/main" id="{1E7B85A8-627E-4A1C-882F-0C23518163C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t="14870" b="26879"/>
          <a:stretch/>
        </p:blipFill>
        <p:spPr>
          <a:xfrm>
            <a:off x="237814" y="1418489"/>
            <a:ext cx="8783571" cy="2878022"/>
          </a:xfrm>
          <a:prstGeom prst="rect">
            <a:avLst/>
          </a:prstGeom>
        </p:spPr>
      </p:pic>
      <p:sp>
        <p:nvSpPr>
          <p:cNvPr id="11" name="TextBox 10">
            <a:extLst>
              <a:ext uri="{FF2B5EF4-FFF2-40B4-BE49-F238E27FC236}">
                <a16:creationId xmlns:a16="http://schemas.microsoft.com/office/drawing/2014/main" id="{46882B1C-E749-46F7-8C08-7F4F338B0D56}"/>
              </a:ext>
            </a:extLst>
          </p:cNvPr>
          <p:cNvSpPr txBox="1"/>
          <p:nvPr/>
        </p:nvSpPr>
        <p:spPr>
          <a:xfrm>
            <a:off x="264178" y="4407670"/>
            <a:ext cx="8520600"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t>Termination condition leads to </a:t>
            </a:r>
            <a:r>
              <a:rPr lang="en-US" sz="2400" b="1" dirty="0">
                <a:solidFill>
                  <a:srgbClr val="FF0000"/>
                </a:solidFill>
              </a:rPr>
              <a:t>smaller </a:t>
            </a:r>
            <a:r>
              <a:rPr lang="en-US" sz="2400" b="1" dirty="0" err="1">
                <a:solidFill>
                  <a:srgbClr val="FF0000"/>
                </a:solidFill>
              </a:rPr>
              <a:t>uop</a:t>
            </a:r>
            <a:r>
              <a:rPr lang="en-US" sz="2400" b="1" dirty="0">
                <a:solidFill>
                  <a:srgbClr val="FF0000"/>
                </a:solidFill>
              </a:rPr>
              <a:t> cache entries</a:t>
            </a:r>
          </a:p>
          <a:p>
            <a:pPr marL="342900" indent="-342900">
              <a:buFont typeface="Arial" panose="020B0604020202020204" pitchFamily="34" charset="0"/>
              <a:buChar char="•"/>
            </a:pPr>
            <a:r>
              <a:rPr lang="en-US" sz="2400" b="1" dirty="0">
                <a:solidFill>
                  <a:srgbClr val="FF0000"/>
                </a:solidFill>
              </a:rPr>
              <a:t>Low </a:t>
            </a:r>
            <a:r>
              <a:rPr lang="en-US" sz="2400" b="1" dirty="0" err="1">
                <a:solidFill>
                  <a:srgbClr val="FF0000"/>
                </a:solidFill>
              </a:rPr>
              <a:t>uop</a:t>
            </a:r>
            <a:r>
              <a:rPr lang="en-US" sz="2400" b="1" dirty="0">
                <a:solidFill>
                  <a:srgbClr val="FF0000"/>
                </a:solidFill>
              </a:rPr>
              <a:t> cache utilization</a:t>
            </a:r>
          </a:p>
        </p:txBody>
      </p:sp>
    </p:spTree>
    <p:extLst>
      <p:ext uri="{BB962C8B-B14F-4D97-AF65-F5344CB8AC3E}">
        <p14:creationId xmlns:p14="http://schemas.microsoft.com/office/powerpoint/2010/main" val="85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Coming up</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a:t>
            </a:fld>
            <a:endParaRPr/>
          </a:p>
        </p:txBody>
      </p:sp>
      <p:sp>
        <p:nvSpPr>
          <p:cNvPr id="46" name="Google Shape;46;p8"/>
          <p:cNvSpPr txBox="1"/>
          <p:nvPr/>
        </p:nvSpPr>
        <p:spPr>
          <a:xfrm>
            <a:off x="311699" y="1304944"/>
            <a:ext cx="8701671" cy="39726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Background - Micro op cache</a:t>
            </a:r>
          </a:p>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Impact of Micro op cache</a:t>
            </a:r>
          </a:p>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Motivation - Micro op cache inefficiency</a:t>
            </a:r>
          </a:p>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Solutions proposed</a:t>
            </a:r>
          </a:p>
          <a:p>
            <a:pPr marL="457200" lvl="0" indent="-387350" algn="l" rtl="0">
              <a:spcBef>
                <a:spcPts val="0"/>
              </a:spcBef>
              <a:spcAft>
                <a:spcPts val="0"/>
              </a:spcAft>
              <a:buClr>
                <a:schemeClr val="dk1"/>
              </a:buClr>
              <a:buSzPts val="2500"/>
              <a:buChar char="●"/>
            </a:pPr>
            <a:r>
              <a:rPr lang="en-US" sz="3200" dirty="0">
                <a:solidFill>
                  <a:schemeClr val="dk1"/>
                </a:solidFill>
                <a:highlight>
                  <a:srgbClr val="FFFFFF"/>
                </a:highlight>
              </a:rPr>
              <a:t>Conclusion</a:t>
            </a:r>
          </a:p>
          <a:p>
            <a:pPr marL="69850" lvl="0" algn="l" rtl="0">
              <a:spcBef>
                <a:spcPts val="0"/>
              </a:spcBef>
              <a:spcAft>
                <a:spcPts val="0"/>
              </a:spcAft>
              <a:buClr>
                <a:schemeClr val="dk1"/>
              </a:buClr>
              <a:buSzPts val="2500"/>
            </a:pPr>
            <a:endParaRPr sz="3200" dirty="0">
              <a:solidFill>
                <a:schemeClr val="dk1"/>
              </a:solidFill>
              <a:highlight>
                <a:srgbClr val="FFFFFF"/>
              </a:highlight>
            </a:endParaRPr>
          </a:p>
        </p:txBody>
      </p:sp>
    </p:spTree>
    <p:extLst>
      <p:ext uri="{BB962C8B-B14F-4D97-AF65-F5344CB8AC3E}">
        <p14:creationId xmlns:p14="http://schemas.microsoft.com/office/powerpoint/2010/main" val="366541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10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10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fade">
                                      <p:cBhvr>
                                        <p:cTn id="17" dur="1000"/>
                                        <p:tgtEl>
                                          <p:spTgt spid="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xEl>
                                              <p:pRg st="3" end="3"/>
                                            </p:txEl>
                                          </p:spTgt>
                                        </p:tgtEl>
                                        <p:attrNameLst>
                                          <p:attrName>style.visibility</p:attrName>
                                        </p:attrNameLst>
                                      </p:cBhvr>
                                      <p:to>
                                        <p:strVal val="visible"/>
                                      </p:to>
                                    </p:set>
                                    <p:animEffect transition="in" filter="fade">
                                      <p:cBhvr>
                                        <p:cTn id="22" dur="1000"/>
                                        <p:tgtEl>
                                          <p:spTgt spid="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xEl>
                                              <p:pRg st="4" end="4"/>
                                            </p:txEl>
                                          </p:spTgt>
                                        </p:tgtEl>
                                        <p:attrNameLst>
                                          <p:attrName>style.visibility</p:attrName>
                                        </p:attrNameLst>
                                      </p:cBhvr>
                                      <p:to>
                                        <p:strVal val="visible"/>
                                      </p:to>
                                    </p:set>
                                    <p:animEffect transition="in" filter="fade">
                                      <p:cBhvr>
                                        <p:cTn id="27" dur="1000"/>
                                        <p:tgtEl>
                                          <p:spTgt spid="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0584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t>Fragmentation source: </a:t>
            </a:r>
            <a:r>
              <a:rPr lang="en-US" sz="3200" dirty="0">
                <a:solidFill>
                  <a:srgbClr val="FF0000"/>
                </a:solidFill>
              </a:rPr>
              <a:t>Predicted taken branch</a:t>
            </a:r>
            <a:endParaRPr sz="3200" dirty="0">
              <a:solidFill>
                <a:srgbClr val="FF0000"/>
              </a:solidFill>
            </a:endParaRPr>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20</a:t>
            </a:fld>
            <a:endParaRPr/>
          </a:p>
        </p:txBody>
      </p:sp>
      <p:sp>
        <p:nvSpPr>
          <p:cNvPr id="4" name="TextBox 3">
            <a:extLst>
              <a:ext uri="{FF2B5EF4-FFF2-40B4-BE49-F238E27FC236}">
                <a16:creationId xmlns:a16="http://schemas.microsoft.com/office/drawing/2014/main" id="{B70DE6E9-3162-4D2A-A703-7283E631FA40}"/>
              </a:ext>
            </a:extLst>
          </p:cNvPr>
          <p:cNvSpPr txBox="1"/>
          <p:nvPr/>
        </p:nvSpPr>
        <p:spPr>
          <a:xfrm>
            <a:off x="2324911" y="4630366"/>
            <a:ext cx="4328808" cy="307777"/>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046DD7CA-ACA0-4A0A-B4FF-AA2193B2CC2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2447" t="14870" b="31229"/>
          <a:stretch/>
        </p:blipFill>
        <p:spPr>
          <a:xfrm>
            <a:off x="126460" y="1322962"/>
            <a:ext cx="8920264" cy="2772384"/>
          </a:xfrm>
          <a:prstGeom prst="rect">
            <a:avLst/>
          </a:prstGeom>
        </p:spPr>
      </p:pic>
      <p:sp>
        <p:nvSpPr>
          <p:cNvPr id="9" name="TextBox 8">
            <a:extLst>
              <a:ext uri="{FF2B5EF4-FFF2-40B4-BE49-F238E27FC236}">
                <a16:creationId xmlns:a16="http://schemas.microsoft.com/office/drawing/2014/main" id="{B82AC6C6-FD76-4B5B-8936-FCF76108652B}"/>
              </a:ext>
            </a:extLst>
          </p:cNvPr>
          <p:cNvSpPr txBox="1"/>
          <p:nvPr/>
        </p:nvSpPr>
        <p:spPr>
          <a:xfrm>
            <a:off x="264178" y="4407670"/>
            <a:ext cx="8520600"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t>Termination condition leads to </a:t>
            </a:r>
            <a:r>
              <a:rPr lang="en-US" sz="2400" b="1" dirty="0">
                <a:solidFill>
                  <a:srgbClr val="FF0000"/>
                </a:solidFill>
              </a:rPr>
              <a:t>smaller </a:t>
            </a:r>
            <a:r>
              <a:rPr lang="en-US" sz="2400" b="1" dirty="0" err="1">
                <a:solidFill>
                  <a:srgbClr val="FF0000"/>
                </a:solidFill>
              </a:rPr>
              <a:t>uop</a:t>
            </a:r>
            <a:r>
              <a:rPr lang="en-US" sz="2400" b="1" dirty="0">
                <a:solidFill>
                  <a:srgbClr val="FF0000"/>
                </a:solidFill>
              </a:rPr>
              <a:t> cache entries</a:t>
            </a:r>
          </a:p>
          <a:p>
            <a:pPr marL="342900" indent="-342900">
              <a:buFont typeface="Arial" panose="020B0604020202020204" pitchFamily="34" charset="0"/>
              <a:buChar char="•"/>
            </a:pPr>
            <a:r>
              <a:rPr lang="en-US" sz="2400" b="1" dirty="0">
                <a:solidFill>
                  <a:srgbClr val="FF0000"/>
                </a:solidFill>
              </a:rPr>
              <a:t>Low </a:t>
            </a:r>
            <a:r>
              <a:rPr lang="en-US" sz="2400" b="1" dirty="0" err="1">
                <a:solidFill>
                  <a:srgbClr val="FF0000"/>
                </a:solidFill>
              </a:rPr>
              <a:t>uop</a:t>
            </a:r>
            <a:r>
              <a:rPr lang="en-US" sz="2400" b="1" dirty="0">
                <a:solidFill>
                  <a:srgbClr val="FF0000"/>
                </a:solidFill>
              </a:rPr>
              <a:t> cache utilization</a:t>
            </a:r>
          </a:p>
        </p:txBody>
      </p:sp>
    </p:spTree>
    <p:extLst>
      <p:ext uri="{BB962C8B-B14F-4D97-AF65-F5344CB8AC3E}">
        <p14:creationId xmlns:p14="http://schemas.microsoft.com/office/powerpoint/2010/main" val="3392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t>Fragmentation source: </a:t>
            </a:r>
            <a:r>
              <a:rPr lang="en-US" sz="3200" dirty="0">
                <a:solidFill>
                  <a:srgbClr val="FF0000"/>
                </a:solidFill>
              </a:rPr>
              <a:t>other conditions</a:t>
            </a:r>
            <a:endParaRPr sz="3200" dirty="0">
              <a:solidFill>
                <a:srgbClr val="FF0000"/>
              </a:solidFill>
            </a:endParaRPr>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21</a:t>
            </a:fld>
            <a:endParaRPr/>
          </a:p>
        </p:txBody>
      </p:sp>
      <p:sp>
        <p:nvSpPr>
          <p:cNvPr id="4" name="TextBox 3">
            <a:extLst>
              <a:ext uri="{FF2B5EF4-FFF2-40B4-BE49-F238E27FC236}">
                <a16:creationId xmlns:a16="http://schemas.microsoft.com/office/drawing/2014/main" id="{B70DE6E9-3162-4D2A-A703-7283E631FA40}"/>
              </a:ext>
            </a:extLst>
          </p:cNvPr>
          <p:cNvSpPr txBox="1"/>
          <p:nvPr/>
        </p:nvSpPr>
        <p:spPr>
          <a:xfrm>
            <a:off x="528183" y="1741147"/>
            <a:ext cx="8087633" cy="2062103"/>
          </a:xfrm>
          <a:prstGeom prst="rect">
            <a:avLst/>
          </a:prstGeom>
          <a:noFill/>
        </p:spPr>
        <p:txBody>
          <a:bodyPr wrap="square" rtlCol="0">
            <a:spAutoFit/>
          </a:bodyPr>
          <a:lstStyle/>
          <a:p>
            <a:pPr marL="342900" indent="-342900">
              <a:buFont typeface="Courier New" panose="02070309020205020404" pitchFamily="49" charset="0"/>
              <a:buChar char="o"/>
            </a:pPr>
            <a:r>
              <a:rPr lang="en-US" sz="3200" dirty="0"/>
              <a:t>Max. no. of </a:t>
            </a:r>
            <a:r>
              <a:rPr lang="en-US" sz="3200" b="1" dirty="0"/>
              <a:t>immediate/displacement </a:t>
            </a:r>
            <a:r>
              <a:rPr lang="en-US" sz="3200" dirty="0"/>
              <a:t>values per cache line</a:t>
            </a:r>
          </a:p>
          <a:p>
            <a:pPr marL="342900" indent="-342900">
              <a:buFont typeface="Courier New" panose="02070309020205020404" pitchFamily="49" charset="0"/>
              <a:buChar char="o"/>
            </a:pPr>
            <a:r>
              <a:rPr lang="en-US" sz="3200" dirty="0"/>
              <a:t>Max. no. of </a:t>
            </a:r>
            <a:r>
              <a:rPr lang="en-US" sz="3200" b="1" dirty="0" err="1"/>
              <a:t>microcoded</a:t>
            </a:r>
            <a:r>
              <a:rPr lang="en-US" sz="3200" b="1" dirty="0"/>
              <a:t> instructions </a:t>
            </a:r>
            <a:r>
              <a:rPr lang="en-US" sz="3200" dirty="0"/>
              <a:t>per cache line</a:t>
            </a:r>
          </a:p>
        </p:txBody>
      </p:sp>
    </p:spTree>
    <p:extLst>
      <p:ext uri="{BB962C8B-B14F-4D97-AF65-F5344CB8AC3E}">
        <p14:creationId xmlns:p14="http://schemas.microsoft.com/office/powerpoint/2010/main" val="139064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Solutions proposed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22</a:t>
            </a:fld>
            <a:endParaRPr/>
          </a:p>
        </p:txBody>
      </p:sp>
      <p:sp>
        <p:nvSpPr>
          <p:cNvPr id="46" name="Google Shape;46;p8"/>
          <p:cNvSpPr txBox="1"/>
          <p:nvPr/>
        </p:nvSpPr>
        <p:spPr>
          <a:xfrm>
            <a:off x="311700" y="1304944"/>
            <a:ext cx="8520600" cy="3972600"/>
          </a:xfrm>
          <a:prstGeom prst="rect">
            <a:avLst/>
          </a:prstGeom>
          <a:noFill/>
          <a:ln>
            <a:noFill/>
          </a:ln>
        </p:spPr>
        <p:txBody>
          <a:bodyPr spcFirstLastPara="1" wrap="square" lIns="91425" tIns="91425" rIns="91425" bIns="91425" anchor="t" anchorCtr="0">
            <a:noAutofit/>
          </a:bodyPr>
          <a:lstStyle/>
          <a:p>
            <a:pPr marL="69850" lvl="0" algn="l" rtl="0">
              <a:spcBef>
                <a:spcPts val="0"/>
              </a:spcBef>
              <a:spcAft>
                <a:spcPts val="0"/>
              </a:spcAft>
              <a:buClr>
                <a:schemeClr val="dk1"/>
              </a:buClr>
              <a:buSzPts val="2500"/>
            </a:pPr>
            <a:r>
              <a:rPr lang="en-US" sz="3200" dirty="0">
                <a:solidFill>
                  <a:schemeClr val="dk1"/>
                </a:solidFill>
                <a:highlight>
                  <a:srgbClr val="FFFFFF"/>
                </a:highlight>
              </a:rPr>
              <a:t>Two solutions to reduce fragmentation:</a:t>
            </a:r>
          </a:p>
          <a:p>
            <a:pPr marL="457200" lvl="0" indent="-387350" algn="l" rtl="0">
              <a:spcBef>
                <a:spcPts val="0"/>
              </a:spcBef>
              <a:spcAft>
                <a:spcPts val="0"/>
              </a:spcAft>
              <a:buClr>
                <a:schemeClr val="dk1"/>
              </a:buClr>
              <a:buSzPts val="2500"/>
              <a:buFont typeface="Wingdings" panose="05000000000000000000" pitchFamily="2" charset="2"/>
              <a:buChar char="Ø"/>
            </a:pPr>
            <a:r>
              <a:rPr lang="en-US" sz="3200" b="1" dirty="0">
                <a:solidFill>
                  <a:schemeClr val="dk1"/>
                </a:solidFill>
                <a:highlight>
                  <a:srgbClr val="FFFFFF"/>
                </a:highlight>
              </a:rPr>
              <a:t>CLASP</a:t>
            </a:r>
            <a:r>
              <a:rPr lang="en-US" sz="3200" dirty="0">
                <a:solidFill>
                  <a:schemeClr val="dk1"/>
                </a:solidFill>
                <a:highlight>
                  <a:srgbClr val="FFFFFF"/>
                </a:highlight>
              </a:rPr>
              <a:t> - </a:t>
            </a:r>
            <a:r>
              <a:rPr lang="en-US" sz="3200" dirty="0">
                <a:solidFill>
                  <a:srgbClr val="C00000"/>
                </a:solidFill>
                <a:highlight>
                  <a:srgbClr val="FFFFFF"/>
                </a:highlight>
              </a:rPr>
              <a:t>I-cache line boundary</a:t>
            </a:r>
          </a:p>
          <a:p>
            <a:pPr marL="457200" lvl="0" indent="-387350" algn="l" rtl="0">
              <a:spcBef>
                <a:spcPts val="0"/>
              </a:spcBef>
              <a:spcAft>
                <a:spcPts val="0"/>
              </a:spcAft>
              <a:buClr>
                <a:schemeClr val="dk1"/>
              </a:buClr>
              <a:buSzPts val="2500"/>
              <a:buFont typeface="Wingdings" panose="05000000000000000000" pitchFamily="2" charset="2"/>
              <a:buChar char="Ø"/>
            </a:pPr>
            <a:r>
              <a:rPr lang="en-US" sz="3200" b="1" dirty="0">
                <a:solidFill>
                  <a:schemeClr val="dk1"/>
                </a:solidFill>
                <a:highlight>
                  <a:srgbClr val="FFFFFF"/>
                </a:highlight>
              </a:rPr>
              <a:t>Compaction</a:t>
            </a:r>
            <a:r>
              <a:rPr lang="en-US" sz="3200" dirty="0">
                <a:solidFill>
                  <a:schemeClr val="dk1"/>
                </a:solidFill>
                <a:highlight>
                  <a:srgbClr val="FFFFFF"/>
                </a:highlight>
              </a:rPr>
              <a:t> - </a:t>
            </a:r>
            <a:r>
              <a:rPr lang="en-US" sz="3200" dirty="0">
                <a:solidFill>
                  <a:srgbClr val="C00000"/>
                </a:solidFill>
                <a:highlight>
                  <a:srgbClr val="FFFFFF"/>
                </a:highlight>
              </a:rPr>
              <a:t>other termination cond.</a:t>
            </a:r>
          </a:p>
          <a:p>
            <a:pPr marL="982663" lvl="6" indent="-514350">
              <a:buClr>
                <a:schemeClr val="dk1"/>
              </a:buClr>
              <a:buSzPts val="2500"/>
              <a:buFont typeface="+mj-lt"/>
              <a:buAutoNum type="arabicPeriod"/>
            </a:pPr>
            <a:r>
              <a:rPr lang="en-US" sz="3200" dirty="0">
                <a:solidFill>
                  <a:schemeClr val="dk1"/>
                </a:solidFill>
                <a:highlight>
                  <a:srgbClr val="FFFFFF"/>
                </a:highlight>
              </a:rPr>
              <a:t>Replacement aware Compaction</a:t>
            </a:r>
          </a:p>
          <a:p>
            <a:pPr marL="982663" lvl="6" indent="-514350">
              <a:buClr>
                <a:schemeClr val="dk1"/>
              </a:buClr>
              <a:buSzPts val="2500"/>
              <a:buFont typeface="+mj-lt"/>
              <a:buAutoNum type="arabicPeriod"/>
            </a:pPr>
            <a:r>
              <a:rPr lang="en-US" sz="3200" dirty="0">
                <a:solidFill>
                  <a:schemeClr val="dk1"/>
                </a:solidFill>
                <a:highlight>
                  <a:srgbClr val="FFFFFF"/>
                </a:highlight>
              </a:rPr>
              <a:t>Prediction window aware Compaction</a:t>
            </a:r>
          </a:p>
          <a:p>
            <a:pPr marL="982663" lvl="6" indent="-514350">
              <a:buClr>
                <a:schemeClr val="dk1"/>
              </a:buClr>
              <a:buSzPts val="2500"/>
              <a:buFont typeface="+mj-lt"/>
              <a:buAutoNum type="arabicPeriod"/>
            </a:pPr>
            <a:r>
              <a:rPr lang="en-US" sz="3200" dirty="0">
                <a:solidFill>
                  <a:schemeClr val="dk1"/>
                </a:solidFill>
                <a:highlight>
                  <a:srgbClr val="FFFFFF"/>
                </a:highlight>
              </a:rPr>
              <a:t>Forced-PW aware compaction</a:t>
            </a:r>
            <a:endParaRPr sz="3200" dirty="0">
              <a:solidFill>
                <a:schemeClr val="dk1"/>
              </a:solidFill>
              <a:highlight>
                <a:srgbClr val="FFFFFF"/>
              </a:highlight>
            </a:endParaRPr>
          </a:p>
        </p:txBody>
      </p:sp>
    </p:spTree>
    <p:extLst>
      <p:ext uri="{BB962C8B-B14F-4D97-AF65-F5344CB8AC3E}">
        <p14:creationId xmlns:p14="http://schemas.microsoft.com/office/powerpoint/2010/main" val="31461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10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10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fade">
                                      <p:cBhvr>
                                        <p:cTn id="17" dur="1000"/>
                                        <p:tgtEl>
                                          <p:spTgt spid="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xEl>
                                              <p:pRg st="3" end="3"/>
                                            </p:txEl>
                                          </p:spTgt>
                                        </p:tgtEl>
                                        <p:attrNameLst>
                                          <p:attrName>style.visibility</p:attrName>
                                        </p:attrNameLst>
                                      </p:cBhvr>
                                      <p:to>
                                        <p:strVal val="visible"/>
                                      </p:to>
                                    </p:set>
                                    <p:animEffect transition="in" filter="fade">
                                      <p:cBhvr>
                                        <p:cTn id="22" dur="1000"/>
                                        <p:tgtEl>
                                          <p:spTgt spid="4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xEl>
                                              <p:pRg st="4" end="4"/>
                                            </p:txEl>
                                          </p:spTgt>
                                        </p:tgtEl>
                                        <p:attrNameLst>
                                          <p:attrName>style.visibility</p:attrName>
                                        </p:attrNameLst>
                                      </p:cBhvr>
                                      <p:to>
                                        <p:strVal val="visible"/>
                                      </p:to>
                                    </p:set>
                                    <p:animEffect transition="in" filter="fade">
                                      <p:cBhvr>
                                        <p:cTn id="25" dur="1000"/>
                                        <p:tgtEl>
                                          <p:spTgt spid="4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xEl>
                                              <p:pRg st="5" end="5"/>
                                            </p:txEl>
                                          </p:spTgt>
                                        </p:tgtEl>
                                        <p:attrNameLst>
                                          <p:attrName>style.visibility</p:attrName>
                                        </p:attrNameLst>
                                      </p:cBhvr>
                                      <p:to>
                                        <p:strVal val="visible"/>
                                      </p:to>
                                    </p:set>
                                    <p:animEffect transition="in" filter="fade">
                                      <p:cBhvr>
                                        <p:cTn id="28" dur="1000"/>
                                        <p:tgtEl>
                                          <p:spTgt spid="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Pause</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23</a:t>
            </a:fld>
            <a:endParaRPr/>
          </a:p>
        </p:txBody>
      </p:sp>
      <p:sp>
        <p:nvSpPr>
          <p:cNvPr id="7" name="TextBox 6">
            <a:extLst>
              <a:ext uri="{FF2B5EF4-FFF2-40B4-BE49-F238E27FC236}">
                <a16:creationId xmlns:a16="http://schemas.microsoft.com/office/drawing/2014/main" id="{D97583FA-5C70-459C-B374-6D9F1EC2CDAD}"/>
              </a:ext>
            </a:extLst>
          </p:cNvPr>
          <p:cNvSpPr txBox="1"/>
          <p:nvPr/>
        </p:nvSpPr>
        <p:spPr>
          <a:xfrm>
            <a:off x="2607906" y="2503557"/>
            <a:ext cx="3928188" cy="707886"/>
          </a:xfrm>
          <a:prstGeom prst="rect">
            <a:avLst/>
          </a:prstGeom>
          <a:noFill/>
        </p:spPr>
        <p:txBody>
          <a:bodyPr wrap="square" rtlCol="0">
            <a:spAutoFit/>
          </a:bodyPr>
          <a:lstStyle/>
          <a:p>
            <a:r>
              <a:rPr lang="en-US" sz="4000" dirty="0"/>
              <a:t>Any questions?</a:t>
            </a:r>
          </a:p>
        </p:txBody>
      </p:sp>
    </p:spTree>
    <p:extLst>
      <p:ext uri="{BB962C8B-B14F-4D97-AF65-F5344CB8AC3E}">
        <p14:creationId xmlns:p14="http://schemas.microsoft.com/office/powerpoint/2010/main" val="420907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5" name="Picture 4">
            <a:extLst>
              <a:ext uri="{FF2B5EF4-FFF2-40B4-BE49-F238E27FC236}">
                <a16:creationId xmlns:a16="http://schemas.microsoft.com/office/drawing/2014/main" id="{46B4276A-62A6-4AD9-9BF1-695018AEEDBB}"/>
              </a:ext>
            </a:extLst>
          </p:cNvPr>
          <p:cNvPicPr>
            <a:picLocks noChangeAspect="1"/>
          </p:cNvPicPr>
          <p:nvPr/>
        </p:nvPicPr>
        <p:blipFill>
          <a:blip r:embed="rId3"/>
          <a:stretch>
            <a:fillRect/>
          </a:stretch>
        </p:blipFill>
        <p:spPr>
          <a:xfrm>
            <a:off x="174436" y="1291365"/>
            <a:ext cx="8795128" cy="3132269"/>
          </a:xfrm>
          <a:prstGeom prst="rect">
            <a:avLst/>
          </a:prstGeom>
        </p:spPr>
      </p:pic>
      <p:sp>
        <p:nvSpPr>
          <p:cNvPr id="44" name="Google Shape;44;p8"/>
          <p:cNvSpPr txBox="1">
            <a:spLocks noGrp="1"/>
          </p:cNvSpPr>
          <p:nvPr>
            <p:ph type="title"/>
          </p:nvPr>
        </p:nvSpPr>
        <p:spPr>
          <a:xfrm>
            <a:off x="311700" y="485691"/>
            <a:ext cx="8795128"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t>Cache line boundary agnostic Uop (CLASP)</a:t>
            </a:r>
            <a:endParaRPr sz="32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24</a:t>
            </a:fld>
            <a:endParaRPr/>
          </a:p>
        </p:txBody>
      </p:sp>
      <p:cxnSp>
        <p:nvCxnSpPr>
          <p:cNvPr id="9" name="Straight Arrow Connector 8">
            <a:extLst>
              <a:ext uri="{FF2B5EF4-FFF2-40B4-BE49-F238E27FC236}">
                <a16:creationId xmlns:a16="http://schemas.microsoft.com/office/drawing/2014/main" id="{A34B376E-E670-47DB-8E76-34CF346D7611}"/>
              </a:ext>
            </a:extLst>
          </p:cNvPr>
          <p:cNvCxnSpPr/>
          <p:nvPr/>
        </p:nvCxnSpPr>
        <p:spPr>
          <a:xfrm flipH="1" flipV="1">
            <a:off x="1653702" y="3258766"/>
            <a:ext cx="301558" cy="48638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0CEBE2-F52A-43A4-8AA7-073CB14F9837}"/>
              </a:ext>
            </a:extLst>
          </p:cNvPr>
          <p:cNvSpPr txBox="1"/>
          <p:nvPr/>
        </p:nvSpPr>
        <p:spPr>
          <a:xfrm>
            <a:off x="1536970" y="3745149"/>
            <a:ext cx="1233030" cy="584775"/>
          </a:xfrm>
          <a:prstGeom prst="rect">
            <a:avLst/>
          </a:prstGeom>
          <a:noFill/>
        </p:spPr>
        <p:txBody>
          <a:bodyPr wrap="none" rtlCol="0">
            <a:spAutoFit/>
          </a:bodyPr>
          <a:lstStyle/>
          <a:p>
            <a:pPr algn="ctr"/>
            <a:r>
              <a:rPr lang="en-US" sz="1600" dirty="0">
                <a:solidFill>
                  <a:srgbClr val="FF0000"/>
                </a:solidFill>
              </a:rPr>
              <a:t>I-cache line</a:t>
            </a:r>
          </a:p>
          <a:p>
            <a:pPr algn="ctr"/>
            <a:r>
              <a:rPr lang="en-US" sz="1600" dirty="0">
                <a:solidFill>
                  <a:srgbClr val="FF0000"/>
                </a:solidFill>
              </a:rPr>
              <a:t>boundary</a:t>
            </a:r>
          </a:p>
        </p:txBody>
      </p:sp>
      <p:cxnSp>
        <p:nvCxnSpPr>
          <p:cNvPr id="15" name="Straight Arrow Connector 14">
            <a:extLst>
              <a:ext uri="{FF2B5EF4-FFF2-40B4-BE49-F238E27FC236}">
                <a16:creationId xmlns:a16="http://schemas.microsoft.com/office/drawing/2014/main" id="{416D5B44-742C-45F0-96B7-89D49DB26873}"/>
              </a:ext>
            </a:extLst>
          </p:cNvPr>
          <p:cNvCxnSpPr>
            <a:cxnSpLocks/>
          </p:cNvCxnSpPr>
          <p:nvPr/>
        </p:nvCxnSpPr>
        <p:spPr>
          <a:xfrm flipV="1">
            <a:off x="838962" y="2857500"/>
            <a:ext cx="374018" cy="88764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E0932C-97FC-4C75-8110-A19EB360B666}"/>
              </a:ext>
            </a:extLst>
          </p:cNvPr>
          <p:cNvSpPr txBox="1"/>
          <p:nvPr/>
        </p:nvSpPr>
        <p:spPr>
          <a:xfrm>
            <a:off x="173637" y="3745148"/>
            <a:ext cx="1234632" cy="830997"/>
          </a:xfrm>
          <a:prstGeom prst="rect">
            <a:avLst/>
          </a:prstGeom>
          <a:noFill/>
        </p:spPr>
        <p:txBody>
          <a:bodyPr wrap="none" rtlCol="0">
            <a:spAutoFit/>
          </a:bodyPr>
          <a:lstStyle/>
          <a:p>
            <a:pPr algn="ctr"/>
            <a:r>
              <a:rPr lang="en-US" sz="1600" dirty="0">
                <a:solidFill>
                  <a:srgbClr val="FF0000"/>
                </a:solidFill>
              </a:rPr>
              <a:t>Sequential</a:t>
            </a:r>
          </a:p>
          <a:p>
            <a:pPr algn="ctr"/>
            <a:r>
              <a:rPr lang="en-US" sz="1600" dirty="0">
                <a:solidFill>
                  <a:srgbClr val="FF0000"/>
                </a:solidFill>
              </a:rPr>
              <a:t>code</a:t>
            </a:r>
          </a:p>
          <a:p>
            <a:pPr algn="ctr"/>
            <a:r>
              <a:rPr lang="en-US" sz="1600" dirty="0">
                <a:solidFill>
                  <a:srgbClr val="FF0000"/>
                </a:solidFill>
              </a:rPr>
              <a:t>(no branch)</a:t>
            </a:r>
          </a:p>
        </p:txBody>
      </p:sp>
      <p:sp>
        <p:nvSpPr>
          <p:cNvPr id="11" name="TextBox 10">
            <a:extLst>
              <a:ext uri="{FF2B5EF4-FFF2-40B4-BE49-F238E27FC236}">
                <a16:creationId xmlns:a16="http://schemas.microsoft.com/office/drawing/2014/main" id="{E9046102-8DC5-49EF-A673-2FC3E251F4F5}"/>
              </a:ext>
            </a:extLst>
          </p:cNvPr>
          <p:cNvSpPr txBox="1"/>
          <p:nvPr/>
        </p:nvSpPr>
        <p:spPr>
          <a:xfrm>
            <a:off x="1408269" y="4848716"/>
            <a:ext cx="6866801" cy="461665"/>
          </a:xfrm>
          <a:prstGeom prst="rect">
            <a:avLst/>
          </a:prstGeom>
          <a:noFill/>
        </p:spPr>
        <p:txBody>
          <a:bodyPr wrap="square" rtlCol="0">
            <a:spAutoFit/>
          </a:bodyPr>
          <a:lstStyle/>
          <a:p>
            <a:pPr algn="ctr"/>
            <a:r>
              <a:rPr lang="en-US" sz="2400" dirty="0">
                <a:solidFill>
                  <a:srgbClr val="FF0000"/>
                </a:solidFill>
              </a:rPr>
              <a:t>Termination condition 1: I-cache line boundary</a:t>
            </a:r>
          </a:p>
        </p:txBody>
      </p:sp>
    </p:spTree>
    <p:extLst>
      <p:ext uri="{BB962C8B-B14F-4D97-AF65-F5344CB8AC3E}">
        <p14:creationId xmlns:p14="http://schemas.microsoft.com/office/powerpoint/2010/main" val="321530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6" name="Picture 5">
            <a:extLst>
              <a:ext uri="{FF2B5EF4-FFF2-40B4-BE49-F238E27FC236}">
                <a16:creationId xmlns:a16="http://schemas.microsoft.com/office/drawing/2014/main" id="{0E6BFF67-F2C8-4DB9-B4DB-B58231D6CBFD}"/>
              </a:ext>
            </a:extLst>
          </p:cNvPr>
          <p:cNvPicPr>
            <a:picLocks noChangeAspect="1"/>
          </p:cNvPicPr>
          <p:nvPr/>
        </p:nvPicPr>
        <p:blipFill>
          <a:blip r:embed="rId3"/>
          <a:stretch>
            <a:fillRect/>
          </a:stretch>
        </p:blipFill>
        <p:spPr>
          <a:xfrm>
            <a:off x="0" y="1267108"/>
            <a:ext cx="9144000" cy="3180784"/>
          </a:xfrm>
          <a:prstGeom prst="rect">
            <a:avLst/>
          </a:prstGeom>
        </p:spPr>
      </p:pic>
      <p:sp>
        <p:nvSpPr>
          <p:cNvPr id="44" name="Google Shape;44;p8"/>
          <p:cNvSpPr txBox="1">
            <a:spLocks noGrp="1"/>
          </p:cNvSpPr>
          <p:nvPr>
            <p:ph type="title"/>
          </p:nvPr>
        </p:nvSpPr>
        <p:spPr>
          <a:xfrm>
            <a:off x="311700" y="485691"/>
            <a:ext cx="8795128"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t>Cache line boundary agnostic Uop (CLASP)</a:t>
            </a:r>
            <a:endParaRPr sz="32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25</a:t>
            </a:fld>
            <a:endParaRPr/>
          </a:p>
        </p:txBody>
      </p:sp>
      <p:cxnSp>
        <p:nvCxnSpPr>
          <p:cNvPr id="9" name="Straight Arrow Connector 8">
            <a:extLst>
              <a:ext uri="{FF2B5EF4-FFF2-40B4-BE49-F238E27FC236}">
                <a16:creationId xmlns:a16="http://schemas.microsoft.com/office/drawing/2014/main" id="{A34B376E-E670-47DB-8E76-34CF346D7611}"/>
              </a:ext>
            </a:extLst>
          </p:cNvPr>
          <p:cNvCxnSpPr/>
          <p:nvPr/>
        </p:nvCxnSpPr>
        <p:spPr>
          <a:xfrm flipH="1" flipV="1">
            <a:off x="1235412" y="2935766"/>
            <a:ext cx="301558" cy="48638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0CEBE2-F52A-43A4-8AA7-073CB14F9837}"/>
              </a:ext>
            </a:extLst>
          </p:cNvPr>
          <p:cNvSpPr txBox="1"/>
          <p:nvPr/>
        </p:nvSpPr>
        <p:spPr>
          <a:xfrm>
            <a:off x="1246374" y="3440757"/>
            <a:ext cx="880369" cy="338554"/>
          </a:xfrm>
          <a:prstGeom prst="rect">
            <a:avLst/>
          </a:prstGeom>
          <a:noFill/>
        </p:spPr>
        <p:txBody>
          <a:bodyPr wrap="none" rtlCol="0">
            <a:spAutoFit/>
          </a:bodyPr>
          <a:lstStyle/>
          <a:p>
            <a:pPr algn="ctr"/>
            <a:r>
              <a:rPr lang="en-US" sz="1600" dirty="0">
                <a:solidFill>
                  <a:srgbClr val="FF0000"/>
                </a:solidFill>
              </a:rPr>
              <a:t>Merged</a:t>
            </a:r>
          </a:p>
        </p:txBody>
      </p:sp>
      <p:sp>
        <p:nvSpPr>
          <p:cNvPr id="13" name="TextBox 12">
            <a:extLst>
              <a:ext uri="{FF2B5EF4-FFF2-40B4-BE49-F238E27FC236}">
                <a16:creationId xmlns:a16="http://schemas.microsoft.com/office/drawing/2014/main" id="{B13E6CE9-8B27-42DE-B5F7-BF736E11BC17}"/>
              </a:ext>
            </a:extLst>
          </p:cNvPr>
          <p:cNvSpPr txBox="1"/>
          <p:nvPr/>
        </p:nvSpPr>
        <p:spPr>
          <a:xfrm>
            <a:off x="311700" y="4490642"/>
            <a:ext cx="7992545" cy="1200329"/>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t>Relaxes </a:t>
            </a:r>
            <a:r>
              <a:rPr lang="en-US" sz="2400" b="1" dirty="0"/>
              <a:t>I-cache line boundary</a:t>
            </a:r>
            <a:r>
              <a:rPr lang="en-US" sz="2400" dirty="0"/>
              <a:t> termination condition</a:t>
            </a:r>
          </a:p>
          <a:p>
            <a:pPr marL="342900" indent="-342900">
              <a:buFont typeface="Arial" panose="020B0604020202020204" pitchFamily="34" charset="0"/>
              <a:buChar char="•"/>
            </a:pPr>
            <a:r>
              <a:rPr lang="en-US" sz="2400" dirty="0"/>
              <a:t>Only in case of </a:t>
            </a:r>
            <a:r>
              <a:rPr lang="en-US" sz="2400" b="1" dirty="0"/>
              <a:t>sequential code</a:t>
            </a:r>
          </a:p>
          <a:p>
            <a:pPr marL="342900" indent="-342900">
              <a:buFont typeface="Arial" panose="020B0604020202020204" pitchFamily="34" charset="0"/>
              <a:buChar char="•"/>
            </a:pPr>
            <a:r>
              <a:rPr lang="en-US" sz="2400" b="1" dirty="0">
                <a:solidFill>
                  <a:schemeClr val="tx1"/>
                </a:solidFill>
              </a:rPr>
              <a:t>Doubles dispatch bandwidth</a:t>
            </a:r>
          </a:p>
        </p:txBody>
      </p:sp>
    </p:spTree>
    <p:extLst>
      <p:ext uri="{BB962C8B-B14F-4D97-AF65-F5344CB8AC3E}">
        <p14:creationId xmlns:p14="http://schemas.microsoft.com/office/powerpoint/2010/main" val="19726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95128"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3200" dirty="0"/>
              <a:t>Cache line boundary agnostic Uop (CLASP)</a:t>
            </a:r>
            <a:endParaRPr sz="32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26</a:t>
            </a:fld>
            <a:endParaRPr/>
          </a:p>
        </p:txBody>
      </p:sp>
      <p:pic>
        <p:nvPicPr>
          <p:cNvPr id="3" name="Picture 2">
            <a:extLst>
              <a:ext uri="{FF2B5EF4-FFF2-40B4-BE49-F238E27FC236}">
                <a16:creationId xmlns:a16="http://schemas.microsoft.com/office/drawing/2014/main" id="{330956FE-2254-4F9C-A1AD-CBFE50747782}"/>
              </a:ext>
            </a:extLst>
          </p:cNvPr>
          <p:cNvPicPr>
            <a:picLocks noChangeAspect="1"/>
          </p:cNvPicPr>
          <p:nvPr/>
        </p:nvPicPr>
        <p:blipFill rotWithShape="1">
          <a:blip r:embed="rId3"/>
          <a:srcRect l="10000" t="20733" r="4468" b="19314"/>
          <a:stretch/>
        </p:blipFill>
        <p:spPr>
          <a:xfrm>
            <a:off x="641690" y="1411105"/>
            <a:ext cx="7821038" cy="3083668"/>
          </a:xfrm>
          <a:prstGeom prst="rect">
            <a:avLst/>
          </a:prstGeom>
        </p:spPr>
      </p:pic>
      <p:sp>
        <p:nvSpPr>
          <p:cNvPr id="12" name="TextBox 11">
            <a:extLst>
              <a:ext uri="{FF2B5EF4-FFF2-40B4-BE49-F238E27FC236}">
                <a16:creationId xmlns:a16="http://schemas.microsoft.com/office/drawing/2014/main" id="{CA84BC83-0E6E-40A9-A008-07805CA01A72}"/>
              </a:ext>
            </a:extLst>
          </p:cNvPr>
          <p:cNvSpPr txBox="1"/>
          <p:nvPr/>
        </p:nvSpPr>
        <p:spPr>
          <a:xfrm>
            <a:off x="253677" y="4783887"/>
            <a:ext cx="8636646"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On average </a:t>
            </a:r>
            <a:r>
              <a:rPr lang="en-US" sz="2400" b="1" dirty="0"/>
              <a:t>35%</a:t>
            </a:r>
            <a:r>
              <a:rPr lang="en-US" sz="2400" dirty="0"/>
              <a:t> of </a:t>
            </a:r>
            <a:r>
              <a:rPr lang="en-US" sz="2400" dirty="0" err="1"/>
              <a:t>Uop</a:t>
            </a:r>
            <a:r>
              <a:rPr lang="en-US" sz="2400" dirty="0"/>
              <a:t> cache entries are merged by </a:t>
            </a:r>
            <a:r>
              <a:rPr lang="en-US" sz="2400" b="1" dirty="0"/>
              <a:t>CLASP</a:t>
            </a:r>
          </a:p>
        </p:txBody>
      </p:sp>
      <p:sp>
        <p:nvSpPr>
          <p:cNvPr id="13" name="Rectangle 12">
            <a:extLst>
              <a:ext uri="{FF2B5EF4-FFF2-40B4-BE49-F238E27FC236}">
                <a16:creationId xmlns:a16="http://schemas.microsoft.com/office/drawing/2014/main" id="{52DCDB64-DD2A-4F43-B0FE-A62733DB5446}"/>
              </a:ext>
            </a:extLst>
          </p:cNvPr>
          <p:cNvSpPr/>
          <p:nvPr/>
        </p:nvSpPr>
        <p:spPr>
          <a:xfrm>
            <a:off x="7697755" y="1698172"/>
            <a:ext cx="531845" cy="1604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344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0584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t>Fragmentation source: </a:t>
            </a:r>
            <a:r>
              <a:rPr lang="en-US" sz="3200" dirty="0">
                <a:solidFill>
                  <a:srgbClr val="FF0000"/>
                </a:solidFill>
              </a:rPr>
              <a:t>Predicted taken branch</a:t>
            </a:r>
            <a:endParaRPr sz="3200" dirty="0">
              <a:solidFill>
                <a:srgbClr val="FF0000"/>
              </a:solidFill>
            </a:endParaRPr>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27</a:t>
            </a:fld>
            <a:endParaRPr/>
          </a:p>
        </p:txBody>
      </p:sp>
      <p:pic>
        <p:nvPicPr>
          <p:cNvPr id="3" name="Picture 2">
            <a:extLst>
              <a:ext uri="{FF2B5EF4-FFF2-40B4-BE49-F238E27FC236}">
                <a16:creationId xmlns:a16="http://schemas.microsoft.com/office/drawing/2014/main" id="{046DD7CA-ACA0-4A0A-B4FF-AA2193B2CC2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2447" t="14870" b="31229"/>
          <a:stretch/>
        </p:blipFill>
        <p:spPr>
          <a:xfrm>
            <a:off x="111868" y="1471308"/>
            <a:ext cx="8920264" cy="2772384"/>
          </a:xfrm>
          <a:prstGeom prst="rect">
            <a:avLst/>
          </a:prstGeom>
        </p:spPr>
      </p:pic>
      <p:sp>
        <p:nvSpPr>
          <p:cNvPr id="5" name="TextBox 4">
            <a:extLst>
              <a:ext uri="{FF2B5EF4-FFF2-40B4-BE49-F238E27FC236}">
                <a16:creationId xmlns:a16="http://schemas.microsoft.com/office/drawing/2014/main" id="{D4C8B6FE-F880-4438-9BE9-F1262FFFD726}"/>
              </a:ext>
            </a:extLst>
          </p:cNvPr>
          <p:cNvSpPr txBox="1"/>
          <p:nvPr/>
        </p:nvSpPr>
        <p:spPr>
          <a:xfrm>
            <a:off x="1231219" y="4593009"/>
            <a:ext cx="6866801" cy="461665"/>
          </a:xfrm>
          <a:prstGeom prst="rect">
            <a:avLst/>
          </a:prstGeom>
          <a:noFill/>
        </p:spPr>
        <p:txBody>
          <a:bodyPr wrap="square" rtlCol="0">
            <a:spAutoFit/>
          </a:bodyPr>
          <a:lstStyle/>
          <a:p>
            <a:pPr algn="ctr"/>
            <a:r>
              <a:rPr lang="en-US" sz="2400" dirty="0">
                <a:solidFill>
                  <a:srgbClr val="FF0000"/>
                </a:solidFill>
              </a:rPr>
              <a:t>Termination condition 2</a:t>
            </a:r>
          </a:p>
        </p:txBody>
      </p:sp>
    </p:spTree>
    <p:extLst>
      <p:ext uri="{BB962C8B-B14F-4D97-AF65-F5344CB8AC3E}">
        <p14:creationId xmlns:p14="http://schemas.microsoft.com/office/powerpoint/2010/main" val="177548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0584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3200" dirty="0"/>
              <a:t>Fragmentation source: </a:t>
            </a:r>
            <a:r>
              <a:rPr lang="en-US" sz="3200" dirty="0">
                <a:solidFill>
                  <a:srgbClr val="FF0000"/>
                </a:solidFill>
              </a:rPr>
              <a:t>Predicted taken branch</a:t>
            </a:r>
            <a:endParaRPr sz="3200" dirty="0">
              <a:solidFill>
                <a:srgbClr val="FF0000"/>
              </a:solidFill>
            </a:endParaRPr>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28</a:t>
            </a:fld>
            <a:endParaRPr/>
          </a:p>
        </p:txBody>
      </p:sp>
      <p:pic>
        <p:nvPicPr>
          <p:cNvPr id="3" name="Picture 2">
            <a:extLst>
              <a:ext uri="{FF2B5EF4-FFF2-40B4-BE49-F238E27FC236}">
                <a16:creationId xmlns:a16="http://schemas.microsoft.com/office/drawing/2014/main" id="{3EE0F37D-D5EC-48D0-8A4E-9D3A329DF088}"/>
              </a:ext>
            </a:extLst>
          </p:cNvPr>
          <p:cNvPicPr>
            <a:picLocks noChangeAspect="1"/>
          </p:cNvPicPr>
          <p:nvPr/>
        </p:nvPicPr>
        <p:blipFill rotWithShape="1">
          <a:blip r:embed="rId3"/>
          <a:srcRect l="10001" t="33809" r="25850" b="21962"/>
          <a:stretch/>
        </p:blipFill>
        <p:spPr>
          <a:xfrm>
            <a:off x="822169" y="1440848"/>
            <a:ext cx="7499662" cy="2908571"/>
          </a:xfrm>
          <a:prstGeom prst="rect">
            <a:avLst/>
          </a:prstGeom>
        </p:spPr>
      </p:pic>
      <p:sp>
        <p:nvSpPr>
          <p:cNvPr id="8" name="TextBox 7">
            <a:extLst>
              <a:ext uri="{FF2B5EF4-FFF2-40B4-BE49-F238E27FC236}">
                <a16:creationId xmlns:a16="http://schemas.microsoft.com/office/drawing/2014/main" id="{20C6BF1D-93BE-4CB8-BA99-7BB5F1A7F4B3}"/>
              </a:ext>
            </a:extLst>
          </p:cNvPr>
          <p:cNvSpPr txBox="1"/>
          <p:nvPr/>
        </p:nvSpPr>
        <p:spPr>
          <a:xfrm>
            <a:off x="1779396" y="4630641"/>
            <a:ext cx="5700408" cy="307777"/>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065ED1E1-7C46-49BD-8348-9C66B2FB4A8C}"/>
              </a:ext>
            </a:extLst>
          </p:cNvPr>
          <p:cNvSpPr txBox="1"/>
          <p:nvPr/>
        </p:nvSpPr>
        <p:spPr>
          <a:xfrm>
            <a:off x="668599" y="4679880"/>
            <a:ext cx="7653232"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On average </a:t>
            </a:r>
            <a:r>
              <a:rPr lang="en-US" sz="2400" b="1" dirty="0"/>
              <a:t>49%</a:t>
            </a:r>
            <a:r>
              <a:rPr lang="en-US" sz="2400" dirty="0"/>
              <a:t> of </a:t>
            </a:r>
            <a:r>
              <a:rPr lang="en-US" sz="2400" dirty="0" err="1"/>
              <a:t>Uop</a:t>
            </a:r>
            <a:r>
              <a:rPr lang="en-US" sz="2400" dirty="0"/>
              <a:t> cache entries terminated by </a:t>
            </a:r>
            <a:r>
              <a:rPr lang="en-US" sz="2400" b="1" dirty="0"/>
              <a:t>predicted taken branches</a:t>
            </a:r>
          </a:p>
        </p:txBody>
      </p:sp>
      <p:sp>
        <p:nvSpPr>
          <p:cNvPr id="10" name="Rectangle 9">
            <a:extLst>
              <a:ext uri="{FF2B5EF4-FFF2-40B4-BE49-F238E27FC236}">
                <a16:creationId xmlns:a16="http://schemas.microsoft.com/office/drawing/2014/main" id="{A5D4FF97-5D8D-4D76-8962-EF6863702A97}"/>
              </a:ext>
            </a:extLst>
          </p:cNvPr>
          <p:cNvSpPr/>
          <p:nvPr/>
        </p:nvSpPr>
        <p:spPr>
          <a:xfrm>
            <a:off x="7613780" y="1698173"/>
            <a:ext cx="513184" cy="1159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7836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0584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4000" dirty="0"/>
              <a:t>Compaction</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29</a:t>
            </a:fld>
            <a:endParaRPr/>
          </a:p>
        </p:txBody>
      </p:sp>
      <p:pic>
        <p:nvPicPr>
          <p:cNvPr id="4" name="Picture 3">
            <a:extLst>
              <a:ext uri="{FF2B5EF4-FFF2-40B4-BE49-F238E27FC236}">
                <a16:creationId xmlns:a16="http://schemas.microsoft.com/office/drawing/2014/main" id="{AF26A779-21CE-4005-A6C2-F919D41A072A}"/>
              </a:ext>
            </a:extLst>
          </p:cNvPr>
          <p:cNvPicPr>
            <a:picLocks noChangeAspect="1"/>
          </p:cNvPicPr>
          <p:nvPr/>
        </p:nvPicPr>
        <p:blipFill>
          <a:blip r:embed="rId3"/>
          <a:stretch>
            <a:fillRect/>
          </a:stretch>
        </p:blipFill>
        <p:spPr>
          <a:xfrm>
            <a:off x="587342" y="1440848"/>
            <a:ext cx="7875386" cy="2487243"/>
          </a:xfrm>
          <a:prstGeom prst="rect">
            <a:avLst/>
          </a:prstGeom>
        </p:spPr>
      </p:pic>
      <p:sp>
        <p:nvSpPr>
          <p:cNvPr id="9" name="TextBox 8">
            <a:extLst>
              <a:ext uri="{FF2B5EF4-FFF2-40B4-BE49-F238E27FC236}">
                <a16:creationId xmlns:a16="http://schemas.microsoft.com/office/drawing/2014/main" id="{23E9A4FB-3B9D-43BE-8609-AC4CFC210B20}"/>
              </a:ext>
            </a:extLst>
          </p:cNvPr>
          <p:cNvSpPr txBox="1"/>
          <p:nvPr/>
        </p:nvSpPr>
        <p:spPr>
          <a:xfrm>
            <a:off x="449521" y="4093059"/>
            <a:ext cx="8151027" cy="1323439"/>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a:t>Compacts </a:t>
            </a:r>
            <a:r>
              <a:rPr lang="en-US" sz="2000" dirty="0" err="1"/>
              <a:t>Uop</a:t>
            </a:r>
            <a:r>
              <a:rPr lang="en-US" sz="2000" dirty="0"/>
              <a:t> cache entries in a </a:t>
            </a:r>
            <a:r>
              <a:rPr lang="en-US" sz="2000" b="1" dirty="0"/>
              <a:t>single cache line</a:t>
            </a:r>
          </a:p>
          <a:p>
            <a:pPr marL="342900" indent="-342900">
              <a:buFont typeface="Arial" panose="020B0604020202020204" pitchFamily="34" charset="0"/>
              <a:buChar char="•"/>
            </a:pPr>
            <a:r>
              <a:rPr lang="en-US" sz="2000" dirty="0"/>
              <a:t>Target termination conditions </a:t>
            </a:r>
            <a:r>
              <a:rPr lang="en-US" sz="2000" b="1" dirty="0"/>
              <a:t>other</a:t>
            </a:r>
            <a:r>
              <a:rPr lang="en-US" sz="2000" dirty="0"/>
              <a:t> than </a:t>
            </a:r>
            <a:r>
              <a:rPr lang="en-US" sz="2000" b="1" dirty="0"/>
              <a:t>I-cache line boundary</a:t>
            </a:r>
          </a:p>
          <a:p>
            <a:pPr marL="342900" indent="-342900">
              <a:buFont typeface="Arial" panose="020B0604020202020204" pitchFamily="34" charset="0"/>
              <a:buChar char="•"/>
            </a:pPr>
            <a:r>
              <a:rPr lang="en-US" sz="2000" dirty="0"/>
              <a:t>Entries are </a:t>
            </a:r>
            <a:r>
              <a:rPr lang="en-US" sz="2000" b="1" dirty="0"/>
              <a:t>not</a:t>
            </a:r>
            <a:r>
              <a:rPr lang="en-US" sz="2000" dirty="0"/>
              <a:t> merged together to a </a:t>
            </a:r>
            <a:r>
              <a:rPr lang="en-US" sz="2000" b="1" dirty="0"/>
              <a:t>single entry unlike CLASP</a:t>
            </a:r>
          </a:p>
          <a:p>
            <a:pPr marL="342900" indent="-342900">
              <a:buFont typeface="Arial" panose="020B0604020202020204" pitchFamily="34" charset="0"/>
              <a:buChar char="•"/>
            </a:pPr>
            <a:r>
              <a:rPr lang="en-US" sz="2000" b="1" dirty="0"/>
              <a:t>Dispatch bandwidth</a:t>
            </a:r>
            <a:r>
              <a:rPr lang="en-US" sz="2000" dirty="0"/>
              <a:t> remains same unlike </a:t>
            </a:r>
            <a:r>
              <a:rPr lang="en-US" sz="2000" b="1" dirty="0"/>
              <a:t>CLASP</a:t>
            </a:r>
          </a:p>
        </p:txBody>
      </p:sp>
    </p:spTree>
    <p:extLst>
      <p:ext uri="{BB962C8B-B14F-4D97-AF65-F5344CB8AC3E}">
        <p14:creationId xmlns:p14="http://schemas.microsoft.com/office/powerpoint/2010/main" val="652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a:t>
            </a:fld>
            <a:endParaRPr/>
          </a:p>
        </p:txBody>
      </p:sp>
      <p:pic>
        <p:nvPicPr>
          <p:cNvPr id="3" name="Picture 2">
            <a:extLst>
              <a:ext uri="{FF2B5EF4-FFF2-40B4-BE49-F238E27FC236}">
                <a16:creationId xmlns:a16="http://schemas.microsoft.com/office/drawing/2014/main" id="{8D10D8E2-2CE8-42BF-9630-CC51F4D12E3A}"/>
              </a:ext>
            </a:extLst>
          </p:cNvPr>
          <p:cNvPicPr>
            <a:picLocks noChangeAspect="1"/>
          </p:cNvPicPr>
          <p:nvPr/>
        </p:nvPicPr>
        <p:blipFill>
          <a:blip r:embed="rId3"/>
          <a:stretch>
            <a:fillRect/>
          </a:stretch>
        </p:blipFill>
        <p:spPr>
          <a:xfrm>
            <a:off x="1084182" y="1518892"/>
            <a:ext cx="6975636" cy="33228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70584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4000" dirty="0"/>
              <a:t>Compaction: Challenge</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30</a:t>
            </a:fld>
            <a:endParaRPr/>
          </a:p>
        </p:txBody>
      </p:sp>
      <p:sp>
        <p:nvSpPr>
          <p:cNvPr id="8" name="TextBox 7">
            <a:extLst>
              <a:ext uri="{FF2B5EF4-FFF2-40B4-BE49-F238E27FC236}">
                <a16:creationId xmlns:a16="http://schemas.microsoft.com/office/drawing/2014/main" id="{20C6BF1D-93BE-4CB8-BA99-7BB5F1A7F4B3}"/>
              </a:ext>
            </a:extLst>
          </p:cNvPr>
          <p:cNvSpPr txBox="1"/>
          <p:nvPr/>
        </p:nvSpPr>
        <p:spPr>
          <a:xfrm>
            <a:off x="311700" y="1554141"/>
            <a:ext cx="5700408" cy="307777"/>
          </a:xfrm>
          <a:prstGeom prst="rect">
            <a:avLst/>
          </a:prstGeom>
          <a:noFill/>
        </p:spPr>
        <p:txBody>
          <a:bodyPr wrap="square" rtlCol="0">
            <a:spAutoFit/>
          </a:bodyPr>
          <a:lstStyle/>
          <a:p>
            <a:endParaRPr lang="en-US" dirty="0"/>
          </a:p>
        </p:txBody>
      </p:sp>
      <p:sp>
        <p:nvSpPr>
          <p:cNvPr id="7" name="Google Shape;46;p8">
            <a:extLst>
              <a:ext uri="{FF2B5EF4-FFF2-40B4-BE49-F238E27FC236}">
                <a16:creationId xmlns:a16="http://schemas.microsoft.com/office/drawing/2014/main" id="{42AC5FCF-EE2C-4120-861D-43A313655114}"/>
              </a:ext>
            </a:extLst>
          </p:cNvPr>
          <p:cNvSpPr txBox="1"/>
          <p:nvPr/>
        </p:nvSpPr>
        <p:spPr>
          <a:xfrm>
            <a:off x="623400" y="1607988"/>
            <a:ext cx="8520600" cy="2245095"/>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4000" dirty="0">
                <a:highlight>
                  <a:srgbClr val="FFFFFF"/>
                </a:highlight>
              </a:rPr>
              <a:t>Which </a:t>
            </a:r>
            <a:r>
              <a:rPr lang="en-US" sz="4000" dirty="0" err="1">
                <a:highlight>
                  <a:srgbClr val="FFFFFF"/>
                </a:highlight>
              </a:rPr>
              <a:t>Uop</a:t>
            </a:r>
            <a:r>
              <a:rPr lang="en-US" sz="4000" dirty="0">
                <a:highlight>
                  <a:srgbClr val="FFFFFF"/>
                </a:highlight>
              </a:rPr>
              <a:t> cache entries to compact together?</a:t>
            </a:r>
          </a:p>
          <a:p>
            <a:pPr marL="457200" indent="-457200">
              <a:buFont typeface="Arial" panose="020B0604020202020204" pitchFamily="34" charset="0"/>
              <a:buChar char="•"/>
            </a:pPr>
            <a:endParaRPr lang="en-US" sz="4000" dirty="0">
              <a:highlight>
                <a:srgbClr val="FFFFFF"/>
              </a:highlight>
            </a:endParaRPr>
          </a:p>
        </p:txBody>
      </p:sp>
      <p:pic>
        <p:nvPicPr>
          <p:cNvPr id="1026" name="Picture 2" descr="🤔 Thinking Face Emoji">
            <a:extLst>
              <a:ext uri="{FF2B5EF4-FFF2-40B4-BE49-F238E27FC236}">
                <a16:creationId xmlns:a16="http://schemas.microsoft.com/office/drawing/2014/main" id="{8A361732-23C1-424A-BF10-1E505DDB5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620" y="3171631"/>
            <a:ext cx="1913553" cy="191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3" name="Picture 2">
            <a:extLst>
              <a:ext uri="{FF2B5EF4-FFF2-40B4-BE49-F238E27FC236}">
                <a16:creationId xmlns:a16="http://schemas.microsoft.com/office/drawing/2014/main" id="{B9CE94DA-A33E-4831-B37D-C445A5DD23A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260" t="13357" r="47553" b="36525"/>
          <a:stretch/>
        </p:blipFill>
        <p:spPr>
          <a:xfrm>
            <a:off x="169466" y="1884500"/>
            <a:ext cx="4680535" cy="2577830"/>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t>Replacement aware compaction(RAC)</a:t>
            </a:r>
            <a:endParaRPr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31</a:t>
            </a:fld>
            <a:endParaRPr/>
          </a:p>
        </p:txBody>
      </p:sp>
      <p:pic>
        <p:nvPicPr>
          <p:cNvPr id="8" name="Picture 7">
            <a:extLst>
              <a:ext uri="{FF2B5EF4-FFF2-40B4-BE49-F238E27FC236}">
                <a16:creationId xmlns:a16="http://schemas.microsoft.com/office/drawing/2014/main" id="{F90BCEB4-1E58-4A70-841D-A7E8D2ED51E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53866" t="13357" r="2340" b="36525"/>
          <a:stretch/>
        </p:blipFill>
        <p:spPr>
          <a:xfrm>
            <a:off x="4999531" y="2022687"/>
            <a:ext cx="4004554" cy="2577830"/>
          </a:xfrm>
          <a:prstGeom prst="rect">
            <a:avLst/>
          </a:prstGeom>
        </p:spPr>
      </p:pic>
      <p:sp>
        <p:nvSpPr>
          <p:cNvPr id="4" name="Rectangle 3">
            <a:extLst>
              <a:ext uri="{FF2B5EF4-FFF2-40B4-BE49-F238E27FC236}">
                <a16:creationId xmlns:a16="http://schemas.microsoft.com/office/drawing/2014/main" id="{37FEB309-F9E8-48E2-B81B-466565EF7635}"/>
              </a:ext>
            </a:extLst>
          </p:cNvPr>
          <p:cNvSpPr/>
          <p:nvPr/>
        </p:nvSpPr>
        <p:spPr>
          <a:xfrm>
            <a:off x="486381" y="2711506"/>
            <a:ext cx="4046705" cy="739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BFC759-A782-4F5C-8943-3B5A454989B5}"/>
              </a:ext>
            </a:extLst>
          </p:cNvPr>
          <p:cNvCxnSpPr>
            <a:cxnSpLocks/>
            <a:stCxn id="13" idx="0"/>
          </p:cNvCxnSpPr>
          <p:nvPr/>
        </p:nvCxnSpPr>
        <p:spPr>
          <a:xfrm flipH="1" flipV="1">
            <a:off x="4571295" y="3165195"/>
            <a:ext cx="376903" cy="45054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79A528-28DD-4A0B-A5FA-7882F0E2FF27}"/>
              </a:ext>
            </a:extLst>
          </p:cNvPr>
          <p:cNvSpPr txBox="1"/>
          <p:nvPr/>
        </p:nvSpPr>
        <p:spPr>
          <a:xfrm>
            <a:off x="4622628" y="3615735"/>
            <a:ext cx="651140" cy="338554"/>
          </a:xfrm>
          <a:prstGeom prst="rect">
            <a:avLst/>
          </a:prstGeom>
          <a:noFill/>
        </p:spPr>
        <p:txBody>
          <a:bodyPr wrap="none" rtlCol="0">
            <a:spAutoFit/>
          </a:bodyPr>
          <a:lstStyle/>
          <a:p>
            <a:pPr algn="ctr"/>
            <a:r>
              <a:rPr lang="en-US" sz="1600" dirty="0">
                <a:solidFill>
                  <a:srgbClr val="FF0000"/>
                </a:solidFill>
              </a:rPr>
              <a:t>MRU</a:t>
            </a:r>
          </a:p>
        </p:txBody>
      </p:sp>
      <p:sp>
        <p:nvSpPr>
          <p:cNvPr id="18" name="TextBox 17">
            <a:extLst>
              <a:ext uri="{FF2B5EF4-FFF2-40B4-BE49-F238E27FC236}">
                <a16:creationId xmlns:a16="http://schemas.microsoft.com/office/drawing/2014/main" id="{86945B48-BE3E-4C1D-A539-6205F8BE2CA7}"/>
              </a:ext>
            </a:extLst>
          </p:cNvPr>
          <p:cNvSpPr txBox="1"/>
          <p:nvPr/>
        </p:nvSpPr>
        <p:spPr>
          <a:xfrm>
            <a:off x="586424" y="4564778"/>
            <a:ext cx="7893325" cy="707886"/>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a:t>Compacts new </a:t>
            </a:r>
            <a:r>
              <a:rPr lang="en-US" sz="2000" b="1" dirty="0" err="1"/>
              <a:t>Uop</a:t>
            </a:r>
            <a:r>
              <a:rPr lang="en-US" sz="2000" b="1" dirty="0"/>
              <a:t> cache entry</a:t>
            </a:r>
            <a:r>
              <a:rPr lang="en-US" sz="2000" dirty="0"/>
              <a:t> with the </a:t>
            </a:r>
            <a:r>
              <a:rPr lang="en-US" sz="2000" b="1" dirty="0"/>
              <a:t>MRU line</a:t>
            </a:r>
            <a:r>
              <a:rPr lang="en-US" sz="2000" dirty="0"/>
              <a:t> in cache set</a:t>
            </a:r>
          </a:p>
          <a:p>
            <a:pPr marL="342900" indent="-342900">
              <a:buFont typeface="Arial" panose="020B0604020202020204" pitchFamily="34" charset="0"/>
              <a:buChar char="•"/>
            </a:pPr>
            <a:r>
              <a:rPr lang="en-US" sz="2000" dirty="0"/>
              <a:t>Ensures </a:t>
            </a:r>
            <a:r>
              <a:rPr lang="en-US" sz="2000" dirty="0" err="1"/>
              <a:t>Uop</a:t>
            </a:r>
            <a:r>
              <a:rPr lang="en-US" sz="2000" dirty="0"/>
              <a:t> cache entries are </a:t>
            </a:r>
            <a:r>
              <a:rPr lang="en-US" sz="2000" b="1" dirty="0"/>
              <a:t>temporally correlated</a:t>
            </a:r>
          </a:p>
        </p:txBody>
      </p:sp>
      <p:sp>
        <p:nvSpPr>
          <p:cNvPr id="20" name="TextBox 19">
            <a:extLst>
              <a:ext uri="{FF2B5EF4-FFF2-40B4-BE49-F238E27FC236}">
                <a16:creationId xmlns:a16="http://schemas.microsoft.com/office/drawing/2014/main" id="{62F49C02-A154-4EBE-AE2B-0745D713CB35}"/>
              </a:ext>
            </a:extLst>
          </p:cNvPr>
          <p:cNvSpPr txBox="1"/>
          <p:nvPr/>
        </p:nvSpPr>
        <p:spPr>
          <a:xfrm>
            <a:off x="1999083" y="4056737"/>
            <a:ext cx="4651310" cy="307777"/>
          </a:xfrm>
          <a:prstGeom prst="rect">
            <a:avLst/>
          </a:prstGeom>
          <a:noFill/>
        </p:spPr>
        <p:txBody>
          <a:bodyPr wrap="square">
            <a:spAutoFit/>
          </a:bodyPr>
          <a:lstStyle/>
          <a:p>
            <a:pPr marL="457200" indent="-457200">
              <a:buFont typeface="Arial" panose="020B0604020202020204" pitchFamily="34" charset="0"/>
              <a:buChar char="•"/>
            </a:pPr>
            <a:endParaRPr lang="en-US" sz="1400" b="1" dirty="0">
              <a:highlight>
                <a:srgbClr val="FFFFFF"/>
              </a:highlight>
            </a:endParaRPr>
          </a:p>
        </p:txBody>
      </p:sp>
      <p:sp>
        <p:nvSpPr>
          <p:cNvPr id="21" name="TextBox 20">
            <a:extLst>
              <a:ext uri="{FF2B5EF4-FFF2-40B4-BE49-F238E27FC236}">
                <a16:creationId xmlns:a16="http://schemas.microsoft.com/office/drawing/2014/main" id="{435B6CAE-EB25-4842-AEF7-C4C61AAD97E6}"/>
              </a:ext>
            </a:extLst>
          </p:cNvPr>
          <p:cNvSpPr txBox="1"/>
          <p:nvPr/>
        </p:nvSpPr>
        <p:spPr>
          <a:xfrm>
            <a:off x="390481" y="1305371"/>
            <a:ext cx="5581111" cy="400110"/>
          </a:xfrm>
          <a:prstGeom prst="rect">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highlight>
                  <a:srgbClr val="FFFFFF"/>
                </a:highlight>
              </a:rPr>
              <a:t>Note: compaction at the time of </a:t>
            </a:r>
            <a:r>
              <a:rPr lang="en-US" sz="2000" b="1" dirty="0" err="1">
                <a:highlight>
                  <a:srgbClr val="FFFFFF"/>
                </a:highlight>
              </a:rPr>
              <a:t>Uop</a:t>
            </a:r>
            <a:r>
              <a:rPr lang="en-US" sz="2000" b="1" dirty="0">
                <a:highlight>
                  <a:srgbClr val="FFFFFF"/>
                </a:highlight>
              </a:rPr>
              <a:t> cache fill</a:t>
            </a:r>
          </a:p>
        </p:txBody>
      </p:sp>
    </p:spTree>
    <p:extLst>
      <p:ext uri="{BB962C8B-B14F-4D97-AF65-F5344CB8AC3E}">
        <p14:creationId xmlns:p14="http://schemas.microsoft.com/office/powerpoint/2010/main" val="184882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8"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5" name="Picture 4">
            <a:extLst>
              <a:ext uri="{FF2B5EF4-FFF2-40B4-BE49-F238E27FC236}">
                <a16:creationId xmlns:a16="http://schemas.microsoft.com/office/drawing/2014/main" id="{232EA6DC-12AD-4943-88C6-D4FECECECE4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t="19787" r="50425" b="33688"/>
          <a:stretch/>
        </p:blipFill>
        <p:spPr>
          <a:xfrm>
            <a:off x="221260" y="1666368"/>
            <a:ext cx="4533087" cy="2393005"/>
          </a:xfrm>
          <a:prstGeom prst="rect">
            <a:avLst/>
          </a:prstGeom>
        </p:spPr>
      </p:pic>
      <p:pic>
        <p:nvPicPr>
          <p:cNvPr id="14" name="Picture 13">
            <a:extLst>
              <a:ext uri="{FF2B5EF4-FFF2-40B4-BE49-F238E27FC236}">
                <a16:creationId xmlns:a16="http://schemas.microsoft.com/office/drawing/2014/main" id="{9880D9E1-0247-4191-B04A-FEAD65A7B30F}"/>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contrast="-40000"/>
                    </a14:imgEffect>
                  </a14:imgLayer>
                </a14:imgProps>
              </a:ext>
            </a:extLst>
          </a:blip>
          <a:srcRect l="58759" t="19787" b="33688"/>
          <a:stretch/>
        </p:blipFill>
        <p:spPr>
          <a:xfrm>
            <a:off x="5235956" y="1674374"/>
            <a:ext cx="3771089" cy="2393005"/>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t>PW aware compaction (PWAC)</a:t>
            </a:r>
            <a:endParaRPr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32</a:t>
            </a:fld>
            <a:endParaRPr/>
          </a:p>
        </p:txBody>
      </p:sp>
      <p:sp>
        <p:nvSpPr>
          <p:cNvPr id="4" name="Rectangle 3">
            <a:extLst>
              <a:ext uri="{FF2B5EF4-FFF2-40B4-BE49-F238E27FC236}">
                <a16:creationId xmlns:a16="http://schemas.microsoft.com/office/drawing/2014/main" id="{37FEB309-F9E8-48E2-B81B-466565EF7635}"/>
              </a:ext>
            </a:extLst>
          </p:cNvPr>
          <p:cNvSpPr/>
          <p:nvPr/>
        </p:nvSpPr>
        <p:spPr>
          <a:xfrm>
            <a:off x="1167319" y="2250708"/>
            <a:ext cx="3343836" cy="659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BFC759-A782-4F5C-8943-3B5A454989B5}"/>
              </a:ext>
            </a:extLst>
          </p:cNvPr>
          <p:cNvCxnSpPr>
            <a:cxnSpLocks/>
          </p:cNvCxnSpPr>
          <p:nvPr/>
        </p:nvCxnSpPr>
        <p:spPr>
          <a:xfrm flipH="1" flipV="1">
            <a:off x="4511155" y="2844298"/>
            <a:ext cx="376903" cy="45054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79A528-28DD-4A0B-A5FA-7882F0E2FF27}"/>
              </a:ext>
            </a:extLst>
          </p:cNvPr>
          <p:cNvSpPr txBox="1"/>
          <p:nvPr/>
        </p:nvSpPr>
        <p:spPr>
          <a:xfrm>
            <a:off x="4584816" y="3243105"/>
            <a:ext cx="651140" cy="338554"/>
          </a:xfrm>
          <a:prstGeom prst="rect">
            <a:avLst/>
          </a:prstGeom>
          <a:noFill/>
        </p:spPr>
        <p:txBody>
          <a:bodyPr wrap="none" rtlCol="0">
            <a:spAutoFit/>
          </a:bodyPr>
          <a:lstStyle/>
          <a:p>
            <a:pPr algn="ctr"/>
            <a:r>
              <a:rPr lang="en-US" sz="1600" dirty="0">
                <a:solidFill>
                  <a:srgbClr val="FF0000"/>
                </a:solidFill>
              </a:rPr>
              <a:t>MRU</a:t>
            </a:r>
          </a:p>
        </p:txBody>
      </p:sp>
      <p:sp>
        <p:nvSpPr>
          <p:cNvPr id="17" name="TextBox 16">
            <a:extLst>
              <a:ext uri="{FF2B5EF4-FFF2-40B4-BE49-F238E27FC236}">
                <a16:creationId xmlns:a16="http://schemas.microsoft.com/office/drawing/2014/main" id="{483BBDB2-DA3A-4837-9D1F-B03DD4F8CB0E}"/>
              </a:ext>
            </a:extLst>
          </p:cNvPr>
          <p:cNvSpPr txBox="1"/>
          <p:nvPr/>
        </p:nvSpPr>
        <p:spPr>
          <a:xfrm>
            <a:off x="530079" y="4376872"/>
            <a:ext cx="5700408" cy="307777"/>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B36F64C4-4FE9-4A83-A209-B875F6AE0CEF}"/>
              </a:ext>
            </a:extLst>
          </p:cNvPr>
          <p:cNvSpPr txBox="1"/>
          <p:nvPr/>
        </p:nvSpPr>
        <p:spPr>
          <a:xfrm>
            <a:off x="6230487" y="3754505"/>
            <a:ext cx="1643399" cy="338554"/>
          </a:xfrm>
          <a:prstGeom prst="rect">
            <a:avLst/>
          </a:prstGeom>
          <a:noFill/>
        </p:spPr>
        <p:txBody>
          <a:bodyPr wrap="none" rtlCol="0">
            <a:spAutoFit/>
          </a:bodyPr>
          <a:lstStyle/>
          <a:p>
            <a:pPr algn="ctr"/>
            <a:r>
              <a:rPr lang="en-US" sz="1600" dirty="0">
                <a:solidFill>
                  <a:srgbClr val="FF0000"/>
                </a:solidFill>
              </a:rPr>
              <a:t>*Overrides RAC</a:t>
            </a:r>
          </a:p>
        </p:txBody>
      </p:sp>
      <p:sp>
        <p:nvSpPr>
          <p:cNvPr id="16" name="Rectangle 15">
            <a:extLst>
              <a:ext uri="{FF2B5EF4-FFF2-40B4-BE49-F238E27FC236}">
                <a16:creationId xmlns:a16="http://schemas.microsoft.com/office/drawing/2014/main" id="{A9B6C499-44E1-4BF3-8B9C-9E388740BD6C}"/>
              </a:ext>
            </a:extLst>
          </p:cNvPr>
          <p:cNvSpPr/>
          <p:nvPr/>
        </p:nvSpPr>
        <p:spPr>
          <a:xfrm>
            <a:off x="5457214" y="2910297"/>
            <a:ext cx="3343836" cy="671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9E2AA73-A1C9-4C6D-B6FD-C84436ADDC47}"/>
              </a:ext>
            </a:extLst>
          </p:cNvPr>
          <p:cNvSpPr txBox="1"/>
          <p:nvPr/>
        </p:nvSpPr>
        <p:spPr>
          <a:xfrm>
            <a:off x="424550" y="4437970"/>
            <a:ext cx="7730405" cy="830997"/>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Attempts to compact new </a:t>
            </a:r>
            <a:r>
              <a:rPr lang="en-US" sz="2400" dirty="0" err="1"/>
              <a:t>Uop</a:t>
            </a:r>
            <a:r>
              <a:rPr lang="en-US" sz="2400" dirty="0"/>
              <a:t> cache entry with entries from </a:t>
            </a:r>
            <a:r>
              <a:rPr lang="en-US" sz="2400" b="1" dirty="0"/>
              <a:t>same Prediction window</a:t>
            </a:r>
          </a:p>
        </p:txBody>
      </p:sp>
    </p:spTree>
    <p:extLst>
      <p:ext uri="{BB962C8B-B14F-4D97-AF65-F5344CB8AC3E}">
        <p14:creationId xmlns:p14="http://schemas.microsoft.com/office/powerpoint/2010/main" val="278898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5" grpId="0"/>
      <p:bldP spid="16"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t>Forced-PWAC</a:t>
            </a:r>
            <a:endParaRPr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33</a:t>
            </a:fld>
            <a:endParaRPr/>
          </a:p>
        </p:txBody>
      </p:sp>
      <p:pic>
        <p:nvPicPr>
          <p:cNvPr id="7" name="Picture 6">
            <a:extLst>
              <a:ext uri="{FF2B5EF4-FFF2-40B4-BE49-F238E27FC236}">
                <a16:creationId xmlns:a16="http://schemas.microsoft.com/office/drawing/2014/main" id="{D016978D-7255-41AA-8A4C-E5622B4363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8297" t="14476" r="56703" b="50000"/>
          <a:stretch/>
        </p:blipFill>
        <p:spPr>
          <a:xfrm>
            <a:off x="943582" y="1317562"/>
            <a:ext cx="3200401" cy="1827150"/>
          </a:xfrm>
          <a:prstGeom prst="rect">
            <a:avLst/>
          </a:prstGeom>
        </p:spPr>
      </p:pic>
      <p:pic>
        <p:nvPicPr>
          <p:cNvPr id="18" name="Picture 17">
            <a:extLst>
              <a:ext uri="{FF2B5EF4-FFF2-40B4-BE49-F238E27FC236}">
                <a16:creationId xmlns:a16="http://schemas.microsoft.com/office/drawing/2014/main" id="{15B0091A-1CED-4056-90DD-29B6294013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51524" t="14476" r="9149" b="50000"/>
          <a:stretch/>
        </p:blipFill>
        <p:spPr>
          <a:xfrm>
            <a:off x="4866736" y="1317562"/>
            <a:ext cx="3595992" cy="1827150"/>
          </a:xfrm>
          <a:prstGeom prst="rect">
            <a:avLst/>
          </a:prstGeom>
        </p:spPr>
      </p:pic>
      <p:grpSp>
        <p:nvGrpSpPr>
          <p:cNvPr id="19" name="Group 18">
            <a:extLst>
              <a:ext uri="{FF2B5EF4-FFF2-40B4-BE49-F238E27FC236}">
                <a16:creationId xmlns:a16="http://schemas.microsoft.com/office/drawing/2014/main" id="{DBCCC84D-4E9E-4104-B71B-940B13B5DC50}"/>
              </a:ext>
            </a:extLst>
          </p:cNvPr>
          <p:cNvGrpSpPr/>
          <p:nvPr/>
        </p:nvGrpSpPr>
        <p:grpSpPr>
          <a:xfrm>
            <a:off x="404799" y="1507787"/>
            <a:ext cx="243192" cy="3423103"/>
            <a:chOff x="340467" y="1507787"/>
            <a:chExt cx="243192" cy="3423103"/>
          </a:xfrm>
        </p:grpSpPr>
        <p:cxnSp>
          <p:nvCxnSpPr>
            <p:cNvPr id="9" name="Straight Arrow Connector 8">
              <a:extLst>
                <a:ext uri="{FF2B5EF4-FFF2-40B4-BE49-F238E27FC236}">
                  <a16:creationId xmlns:a16="http://schemas.microsoft.com/office/drawing/2014/main" id="{3DC17C10-089C-4944-8E0E-90C44653CCF8}"/>
                </a:ext>
              </a:extLst>
            </p:cNvPr>
            <p:cNvCxnSpPr/>
            <p:nvPr/>
          </p:nvCxnSpPr>
          <p:spPr>
            <a:xfrm>
              <a:off x="476655" y="1507787"/>
              <a:ext cx="0" cy="34231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813AD25-723A-443B-8827-D750964B0AB4}"/>
                </a:ext>
              </a:extLst>
            </p:cNvPr>
            <p:cNvCxnSpPr/>
            <p:nvPr/>
          </p:nvCxnSpPr>
          <p:spPr>
            <a:xfrm>
              <a:off x="340467" y="2231137"/>
              <a:ext cx="243192"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842C456C-76C2-4A8D-A5D6-C0DB78F094DC}"/>
              </a:ext>
            </a:extLst>
          </p:cNvPr>
          <p:cNvSpPr txBox="1"/>
          <p:nvPr/>
        </p:nvSpPr>
        <p:spPr>
          <a:xfrm>
            <a:off x="23555" y="2077249"/>
            <a:ext cx="439275" cy="369332"/>
          </a:xfrm>
          <a:prstGeom prst="rect">
            <a:avLst/>
          </a:prstGeom>
          <a:noFill/>
        </p:spPr>
        <p:txBody>
          <a:bodyPr wrap="square" rtlCol="0">
            <a:spAutoFit/>
          </a:bodyPr>
          <a:lstStyle/>
          <a:p>
            <a:r>
              <a:rPr lang="en-US" sz="1800" dirty="0"/>
              <a:t>T</a:t>
            </a:r>
            <a:r>
              <a:rPr lang="en-US" sz="1800" baseline="-25000" dirty="0"/>
              <a:t>0</a:t>
            </a:r>
          </a:p>
        </p:txBody>
      </p:sp>
      <p:sp>
        <p:nvSpPr>
          <p:cNvPr id="20" name="Arrow: Right 19">
            <a:extLst>
              <a:ext uri="{FF2B5EF4-FFF2-40B4-BE49-F238E27FC236}">
                <a16:creationId xmlns:a16="http://schemas.microsoft.com/office/drawing/2014/main" id="{C8516A1B-6B67-41A8-971F-2431B308FD7C}"/>
              </a:ext>
            </a:extLst>
          </p:cNvPr>
          <p:cNvSpPr/>
          <p:nvPr/>
        </p:nvSpPr>
        <p:spPr>
          <a:xfrm>
            <a:off x="4189561" y="2077249"/>
            <a:ext cx="651753" cy="30777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5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dirty="0"/>
              <a:t>Forced-PWAC</a:t>
            </a:r>
            <a:endParaRPr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34</a:t>
            </a:fld>
            <a:endParaRPr/>
          </a:p>
        </p:txBody>
      </p:sp>
      <p:pic>
        <p:nvPicPr>
          <p:cNvPr id="7" name="Picture 6">
            <a:extLst>
              <a:ext uri="{FF2B5EF4-FFF2-40B4-BE49-F238E27FC236}">
                <a16:creationId xmlns:a16="http://schemas.microsoft.com/office/drawing/2014/main" id="{D016978D-7255-41AA-8A4C-E5622B4363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8297" t="14476" r="56703" b="50000"/>
          <a:stretch/>
        </p:blipFill>
        <p:spPr>
          <a:xfrm>
            <a:off x="943582" y="1259199"/>
            <a:ext cx="3200401" cy="1827150"/>
          </a:xfrm>
          <a:prstGeom prst="rect">
            <a:avLst/>
          </a:prstGeom>
        </p:spPr>
      </p:pic>
      <p:pic>
        <p:nvPicPr>
          <p:cNvPr id="18" name="Picture 17">
            <a:extLst>
              <a:ext uri="{FF2B5EF4-FFF2-40B4-BE49-F238E27FC236}">
                <a16:creationId xmlns:a16="http://schemas.microsoft.com/office/drawing/2014/main" id="{15B0091A-1CED-4056-90DD-29B6294013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51524" t="14476" r="9149" b="50000"/>
          <a:stretch/>
        </p:blipFill>
        <p:spPr>
          <a:xfrm>
            <a:off x="5027410" y="1259199"/>
            <a:ext cx="3595992" cy="1827150"/>
          </a:xfrm>
          <a:prstGeom prst="rect">
            <a:avLst/>
          </a:prstGeom>
        </p:spPr>
      </p:pic>
      <p:grpSp>
        <p:nvGrpSpPr>
          <p:cNvPr id="19" name="Group 18">
            <a:extLst>
              <a:ext uri="{FF2B5EF4-FFF2-40B4-BE49-F238E27FC236}">
                <a16:creationId xmlns:a16="http://schemas.microsoft.com/office/drawing/2014/main" id="{DBCCC84D-4E9E-4104-B71B-940B13B5DC50}"/>
              </a:ext>
            </a:extLst>
          </p:cNvPr>
          <p:cNvGrpSpPr/>
          <p:nvPr/>
        </p:nvGrpSpPr>
        <p:grpSpPr>
          <a:xfrm>
            <a:off x="404799" y="1507787"/>
            <a:ext cx="243192" cy="3423103"/>
            <a:chOff x="340467" y="1507787"/>
            <a:chExt cx="243192" cy="3423103"/>
          </a:xfrm>
        </p:grpSpPr>
        <p:cxnSp>
          <p:nvCxnSpPr>
            <p:cNvPr id="9" name="Straight Arrow Connector 8">
              <a:extLst>
                <a:ext uri="{FF2B5EF4-FFF2-40B4-BE49-F238E27FC236}">
                  <a16:creationId xmlns:a16="http://schemas.microsoft.com/office/drawing/2014/main" id="{3DC17C10-089C-4944-8E0E-90C44653CCF8}"/>
                </a:ext>
              </a:extLst>
            </p:cNvPr>
            <p:cNvCxnSpPr/>
            <p:nvPr/>
          </p:nvCxnSpPr>
          <p:spPr>
            <a:xfrm>
              <a:off x="476655" y="1507787"/>
              <a:ext cx="0" cy="34231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813AD25-723A-443B-8827-D750964B0AB4}"/>
                </a:ext>
              </a:extLst>
            </p:cNvPr>
            <p:cNvCxnSpPr/>
            <p:nvPr/>
          </p:nvCxnSpPr>
          <p:spPr>
            <a:xfrm>
              <a:off x="340467" y="2231137"/>
              <a:ext cx="243192"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842C456C-76C2-4A8D-A5D6-C0DB78F094DC}"/>
              </a:ext>
            </a:extLst>
          </p:cNvPr>
          <p:cNvSpPr txBox="1"/>
          <p:nvPr/>
        </p:nvSpPr>
        <p:spPr>
          <a:xfrm>
            <a:off x="23555" y="2077249"/>
            <a:ext cx="439275" cy="369332"/>
          </a:xfrm>
          <a:prstGeom prst="rect">
            <a:avLst/>
          </a:prstGeom>
          <a:noFill/>
        </p:spPr>
        <p:txBody>
          <a:bodyPr wrap="square" rtlCol="0">
            <a:spAutoFit/>
          </a:bodyPr>
          <a:lstStyle/>
          <a:p>
            <a:r>
              <a:rPr lang="en-US" sz="1800" dirty="0"/>
              <a:t>T</a:t>
            </a:r>
            <a:r>
              <a:rPr lang="en-US" sz="1800" baseline="-25000" dirty="0"/>
              <a:t>0</a:t>
            </a:r>
          </a:p>
        </p:txBody>
      </p:sp>
      <p:sp>
        <p:nvSpPr>
          <p:cNvPr id="20" name="Arrow: Right 19">
            <a:extLst>
              <a:ext uri="{FF2B5EF4-FFF2-40B4-BE49-F238E27FC236}">
                <a16:creationId xmlns:a16="http://schemas.microsoft.com/office/drawing/2014/main" id="{C8516A1B-6B67-41A8-971F-2431B308FD7C}"/>
              </a:ext>
            </a:extLst>
          </p:cNvPr>
          <p:cNvSpPr/>
          <p:nvPr/>
        </p:nvSpPr>
        <p:spPr>
          <a:xfrm>
            <a:off x="4282871" y="2018886"/>
            <a:ext cx="651753" cy="30777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F195D6-E0BE-4A7D-A8CD-8CC3FA6BCC4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7872" t="53452" r="55851" b="14964"/>
          <a:stretch/>
        </p:blipFill>
        <p:spPr>
          <a:xfrm>
            <a:off x="885216" y="3026332"/>
            <a:ext cx="3317132" cy="1624519"/>
          </a:xfrm>
          <a:prstGeom prst="rect">
            <a:avLst/>
          </a:prstGeom>
        </p:spPr>
      </p:pic>
      <p:pic>
        <p:nvPicPr>
          <p:cNvPr id="16" name="Picture 15">
            <a:extLst>
              <a:ext uri="{FF2B5EF4-FFF2-40B4-BE49-F238E27FC236}">
                <a16:creationId xmlns:a16="http://schemas.microsoft.com/office/drawing/2014/main" id="{07B817D7-1B37-43AA-AA6F-1D5C7696809C}"/>
              </a:ext>
            </a:extLst>
          </p:cNvPr>
          <p:cNvPicPr>
            <a:picLocks noChangeAspect="1"/>
          </p:cNvPicPr>
          <p:nvPr/>
        </p:nvPicPr>
        <p:blipFill rotWithShape="1">
          <a:blip r:embed="rId7">
            <a:extLst>
              <a:ext uri="{BEBA8EAE-BF5A-486C-A8C5-ECC9F3942E4B}">
                <a14:imgProps xmlns:a14="http://schemas.microsoft.com/office/drawing/2010/main">
                  <a14:imgLayer r:embed="rId6">
                    <a14:imgEffect>
                      <a14:brightnessContrast bright="20000" contrast="-40000"/>
                    </a14:imgEffect>
                  </a14:imgLayer>
                </a14:imgProps>
              </a:ext>
            </a:extLst>
          </a:blip>
          <a:srcRect l="49184" t="49473" r="18795" b="12652"/>
          <a:stretch/>
        </p:blipFill>
        <p:spPr>
          <a:xfrm>
            <a:off x="5200719" y="2827253"/>
            <a:ext cx="2928025" cy="1948138"/>
          </a:xfrm>
          <a:prstGeom prst="rect">
            <a:avLst/>
          </a:prstGeom>
        </p:spPr>
      </p:pic>
      <p:sp>
        <p:nvSpPr>
          <p:cNvPr id="17" name="Arrow: Right 16">
            <a:extLst>
              <a:ext uri="{FF2B5EF4-FFF2-40B4-BE49-F238E27FC236}">
                <a16:creationId xmlns:a16="http://schemas.microsoft.com/office/drawing/2014/main" id="{D426AF22-3180-46D0-B222-A2269385C70E}"/>
              </a:ext>
            </a:extLst>
          </p:cNvPr>
          <p:cNvSpPr/>
          <p:nvPr/>
        </p:nvSpPr>
        <p:spPr>
          <a:xfrm>
            <a:off x="4375657" y="3644085"/>
            <a:ext cx="651753" cy="30777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0056E50-BB60-482D-9201-F206188C3752}"/>
              </a:ext>
            </a:extLst>
          </p:cNvPr>
          <p:cNvCxnSpPr/>
          <p:nvPr/>
        </p:nvCxnSpPr>
        <p:spPr>
          <a:xfrm>
            <a:off x="395071" y="3849962"/>
            <a:ext cx="243192" cy="0"/>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CF726B8-2816-453E-9937-FBB38714A4F8}"/>
              </a:ext>
            </a:extLst>
          </p:cNvPr>
          <p:cNvSpPr txBox="1"/>
          <p:nvPr/>
        </p:nvSpPr>
        <p:spPr>
          <a:xfrm>
            <a:off x="17163" y="3662060"/>
            <a:ext cx="416821" cy="369332"/>
          </a:xfrm>
          <a:prstGeom prst="rect">
            <a:avLst/>
          </a:prstGeom>
          <a:noFill/>
        </p:spPr>
        <p:txBody>
          <a:bodyPr wrap="square" rtlCol="0">
            <a:spAutoFit/>
          </a:bodyPr>
          <a:lstStyle/>
          <a:p>
            <a:r>
              <a:rPr lang="en-US" sz="1800" dirty="0"/>
              <a:t>T</a:t>
            </a:r>
            <a:r>
              <a:rPr lang="en-US" sz="1800" baseline="-25000" dirty="0"/>
              <a:t>1</a:t>
            </a:r>
          </a:p>
        </p:txBody>
      </p:sp>
      <p:sp>
        <p:nvSpPr>
          <p:cNvPr id="24" name="TextBox 23">
            <a:extLst>
              <a:ext uri="{FF2B5EF4-FFF2-40B4-BE49-F238E27FC236}">
                <a16:creationId xmlns:a16="http://schemas.microsoft.com/office/drawing/2014/main" id="{990BAE38-0B32-4990-9B12-2ED90CFAF498}"/>
              </a:ext>
            </a:extLst>
          </p:cNvPr>
          <p:cNvSpPr txBox="1"/>
          <p:nvPr/>
        </p:nvSpPr>
        <p:spPr>
          <a:xfrm>
            <a:off x="540987" y="5054698"/>
            <a:ext cx="5700408"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D479392A-D233-435E-9525-B69D4255CE03}"/>
              </a:ext>
            </a:extLst>
          </p:cNvPr>
          <p:cNvSpPr txBox="1"/>
          <p:nvPr/>
        </p:nvSpPr>
        <p:spPr>
          <a:xfrm>
            <a:off x="1112895" y="4968942"/>
            <a:ext cx="6525523"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Forces</a:t>
            </a:r>
            <a:r>
              <a:rPr lang="en-US" sz="2400" dirty="0"/>
              <a:t> compaction of entries from same PW</a:t>
            </a:r>
          </a:p>
        </p:txBody>
      </p:sp>
    </p:spTree>
    <p:extLst>
      <p:ext uri="{BB962C8B-B14F-4D97-AF65-F5344CB8AC3E}">
        <p14:creationId xmlns:p14="http://schemas.microsoft.com/office/powerpoint/2010/main" val="8764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US" sz="4000" dirty="0"/>
              <a:t>Compaction technique distribution</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35</a:t>
            </a:fld>
            <a:endParaRPr/>
          </a:p>
        </p:txBody>
      </p:sp>
      <p:pic>
        <p:nvPicPr>
          <p:cNvPr id="4" name="Picture 3">
            <a:extLst>
              <a:ext uri="{FF2B5EF4-FFF2-40B4-BE49-F238E27FC236}">
                <a16:creationId xmlns:a16="http://schemas.microsoft.com/office/drawing/2014/main" id="{1A164246-1C58-4796-8C98-CAB3114F74C0}"/>
              </a:ext>
            </a:extLst>
          </p:cNvPr>
          <p:cNvPicPr>
            <a:picLocks noChangeAspect="1"/>
          </p:cNvPicPr>
          <p:nvPr/>
        </p:nvPicPr>
        <p:blipFill rotWithShape="1">
          <a:blip r:embed="rId3"/>
          <a:srcRect l="10306" t="32902" r="16735" b="18300"/>
          <a:stretch/>
        </p:blipFill>
        <p:spPr>
          <a:xfrm>
            <a:off x="842713" y="1308243"/>
            <a:ext cx="7620015" cy="2866830"/>
          </a:xfrm>
          <a:prstGeom prst="rect">
            <a:avLst/>
          </a:prstGeom>
        </p:spPr>
      </p:pic>
      <p:sp>
        <p:nvSpPr>
          <p:cNvPr id="9" name="TextBox 8">
            <a:extLst>
              <a:ext uri="{FF2B5EF4-FFF2-40B4-BE49-F238E27FC236}">
                <a16:creationId xmlns:a16="http://schemas.microsoft.com/office/drawing/2014/main" id="{018E5A61-98A1-4AC1-A499-40E28A715BC2}"/>
              </a:ext>
            </a:extLst>
          </p:cNvPr>
          <p:cNvSpPr txBox="1"/>
          <p:nvPr/>
        </p:nvSpPr>
        <p:spPr>
          <a:xfrm>
            <a:off x="562939" y="4345372"/>
            <a:ext cx="8018122" cy="1200329"/>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t>Note: </a:t>
            </a:r>
            <a:r>
              <a:rPr lang="en-US" sz="2400" b="1" dirty="0"/>
              <a:t>all 3</a:t>
            </a:r>
            <a:r>
              <a:rPr lang="en-US" sz="2400" dirty="0"/>
              <a:t> compaction techniques work simultaneously</a:t>
            </a:r>
          </a:p>
          <a:p>
            <a:pPr marL="342900" indent="-342900">
              <a:buFont typeface="Arial" panose="020B0604020202020204" pitchFamily="34" charset="0"/>
              <a:buChar char="•"/>
            </a:pPr>
            <a:r>
              <a:rPr lang="en-US" sz="2400" dirty="0"/>
              <a:t>Usage priority: </a:t>
            </a:r>
            <a:r>
              <a:rPr lang="en-US" sz="2400" b="1" dirty="0"/>
              <a:t>PWAC &gt; F-PWAC &gt; RAC</a:t>
            </a:r>
          </a:p>
          <a:p>
            <a:pPr marL="342900" indent="-342900">
              <a:buFont typeface="Arial" panose="020B0604020202020204" pitchFamily="34" charset="0"/>
              <a:buChar char="•"/>
            </a:pPr>
            <a:r>
              <a:rPr lang="en-US" sz="2400" b="1" dirty="0"/>
              <a:t>Almost equal</a:t>
            </a:r>
            <a:r>
              <a:rPr lang="en-US" sz="2400" dirty="0"/>
              <a:t> distribution </a:t>
            </a:r>
          </a:p>
        </p:txBody>
      </p:sp>
      <p:sp>
        <p:nvSpPr>
          <p:cNvPr id="10" name="Rectangle 9">
            <a:extLst>
              <a:ext uri="{FF2B5EF4-FFF2-40B4-BE49-F238E27FC236}">
                <a16:creationId xmlns:a16="http://schemas.microsoft.com/office/drawing/2014/main" id="{971AAB43-5F25-4B7F-933B-3924512837BD}"/>
              </a:ext>
            </a:extLst>
          </p:cNvPr>
          <p:cNvSpPr/>
          <p:nvPr/>
        </p:nvSpPr>
        <p:spPr>
          <a:xfrm>
            <a:off x="7576458" y="1520889"/>
            <a:ext cx="494522" cy="1336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82910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Evaluation setup</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36</a:t>
            </a:fld>
            <a:endParaRPr/>
          </a:p>
        </p:txBody>
      </p:sp>
      <p:pic>
        <p:nvPicPr>
          <p:cNvPr id="5" name="Picture 4">
            <a:extLst>
              <a:ext uri="{FF2B5EF4-FFF2-40B4-BE49-F238E27FC236}">
                <a16:creationId xmlns:a16="http://schemas.microsoft.com/office/drawing/2014/main" id="{0E291383-FFB3-4106-BB3E-E43CC21625FA}"/>
              </a:ext>
            </a:extLst>
          </p:cNvPr>
          <p:cNvPicPr>
            <a:picLocks noChangeAspect="1"/>
          </p:cNvPicPr>
          <p:nvPr/>
        </p:nvPicPr>
        <p:blipFill>
          <a:blip r:embed="rId3"/>
          <a:stretch>
            <a:fillRect/>
          </a:stretch>
        </p:blipFill>
        <p:spPr>
          <a:xfrm>
            <a:off x="674712" y="1323336"/>
            <a:ext cx="3897288" cy="4352731"/>
          </a:xfrm>
          <a:prstGeom prst="rect">
            <a:avLst/>
          </a:prstGeom>
        </p:spPr>
      </p:pic>
      <p:sp>
        <p:nvSpPr>
          <p:cNvPr id="6" name="Right Brace 5">
            <a:extLst>
              <a:ext uri="{FF2B5EF4-FFF2-40B4-BE49-F238E27FC236}">
                <a16:creationId xmlns:a16="http://schemas.microsoft.com/office/drawing/2014/main" id="{A4752ACA-C2AE-4E55-9B2F-A9F2941475A7}"/>
              </a:ext>
            </a:extLst>
          </p:cNvPr>
          <p:cNvSpPr/>
          <p:nvPr/>
        </p:nvSpPr>
        <p:spPr>
          <a:xfrm>
            <a:off x="4572000" y="2295331"/>
            <a:ext cx="270588" cy="1278293"/>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75F1141-9E10-4A58-8DE2-7A9008F7B3B2}"/>
              </a:ext>
            </a:extLst>
          </p:cNvPr>
          <p:cNvSpPr txBox="1"/>
          <p:nvPr/>
        </p:nvSpPr>
        <p:spPr>
          <a:xfrm>
            <a:off x="4950765" y="2734422"/>
            <a:ext cx="3881535" cy="400110"/>
          </a:xfrm>
          <a:prstGeom prst="rect">
            <a:avLst/>
          </a:prstGeom>
          <a:noFill/>
        </p:spPr>
        <p:txBody>
          <a:bodyPr wrap="square" rtlCol="0">
            <a:spAutoFit/>
          </a:bodyPr>
          <a:lstStyle/>
          <a:p>
            <a:r>
              <a:rPr lang="en-US" sz="2000" dirty="0"/>
              <a:t>Baseline </a:t>
            </a:r>
            <a:r>
              <a:rPr lang="en-US" sz="2000" dirty="0" err="1"/>
              <a:t>Uop</a:t>
            </a:r>
            <a:r>
              <a:rPr lang="en-US" sz="2000" dirty="0"/>
              <a:t> cache fits 2K </a:t>
            </a:r>
            <a:r>
              <a:rPr lang="en-US" sz="2000" dirty="0" err="1"/>
              <a:t>uops</a:t>
            </a:r>
            <a:endParaRPr lang="en-US" sz="2000" dirty="0"/>
          </a:p>
        </p:txBody>
      </p:sp>
    </p:spTree>
    <p:extLst>
      <p:ext uri="{BB962C8B-B14F-4D97-AF65-F5344CB8AC3E}">
        <p14:creationId xmlns:p14="http://schemas.microsoft.com/office/powerpoint/2010/main" val="3028999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Performance improvement</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37</a:t>
            </a:fld>
            <a:endParaRPr/>
          </a:p>
        </p:txBody>
      </p:sp>
      <p:pic>
        <p:nvPicPr>
          <p:cNvPr id="3" name="Picture 2">
            <a:extLst>
              <a:ext uri="{FF2B5EF4-FFF2-40B4-BE49-F238E27FC236}">
                <a16:creationId xmlns:a16="http://schemas.microsoft.com/office/drawing/2014/main" id="{8E00E8AF-D4D5-482A-B9A6-F6548968C0FF}"/>
              </a:ext>
            </a:extLst>
          </p:cNvPr>
          <p:cNvPicPr>
            <a:picLocks noChangeAspect="1"/>
          </p:cNvPicPr>
          <p:nvPr/>
        </p:nvPicPr>
        <p:blipFill rotWithShape="1">
          <a:blip r:embed="rId3"/>
          <a:srcRect l="14898" t="24195" r="7450" b="16848"/>
          <a:stretch/>
        </p:blipFill>
        <p:spPr>
          <a:xfrm>
            <a:off x="1021770" y="1341275"/>
            <a:ext cx="7100459" cy="3032449"/>
          </a:xfrm>
          <a:prstGeom prst="rect">
            <a:avLst/>
          </a:prstGeom>
        </p:spPr>
      </p:pic>
      <p:sp>
        <p:nvSpPr>
          <p:cNvPr id="9" name="TextBox 8">
            <a:extLst>
              <a:ext uri="{FF2B5EF4-FFF2-40B4-BE49-F238E27FC236}">
                <a16:creationId xmlns:a16="http://schemas.microsoft.com/office/drawing/2014/main" id="{3931B7EC-C2F0-459E-9D9E-41ED6A2B1499}"/>
              </a:ext>
            </a:extLst>
          </p:cNvPr>
          <p:cNvSpPr txBox="1"/>
          <p:nvPr/>
        </p:nvSpPr>
        <p:spPr>
          <a:xfrm>
            <a:off x="353693" y="4752973"/>
            <a:ext cx="8603695"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Performance improvement with </a:t>
            </a:r>
            <a:r>
              <a:rPr lang="en-US" sz="2400" b="1" dirty="0"/>
              <a:t>CLASP + compaction</a:t>
            </a:r>
            <a:r>
              <a:rPr lang="en-US" sz="2400" dirty="0"/>
              <a:t>: </a:t>
            </a:r>
            <a:r>
              <a:rPr lang="en-US" sz="2400" b="1" dirty="0">
                <a:ln w="6600">
                  <a:solidFill>
                    <a:schemeClr val="accent2"/>
                  </a:solidFill>
                  <a:prstDash val="solid"/>
                </a:ln>
                <a:solidFill>
                  <a:srgbClr val="FFFF00"/>
                </a:solidFill>
                <a:effectLst>
                  <a:outerShdw dist="38100" dir="2700000" algn="tl" rotWithShape="0">
                    <a:schemeClr val="accent2"/>
                  </a:outerShdw>
                </a:effectLst>
              </a:rPr>
              <a:t>5.3 %</a:t>
            </a:r>
          </a:p>
        </p:txBody>
      </p:sp>
      <p:cxnSp>
        <p:nvCxnSpPr>
          <p:cNvPr id="7" name="Straight Arrow Connector 6">
            <a:extLst>
              <a:ext uri="{FF2B5EF4-FFF2-40B4-BE49-F238E27FC236}">
                <a16:creationId xmlns:a16="http://schemas.microsoft.com/office/drawing/2014/main" id="{909E82FA-46EF-4CF5-B766-EE30BDF2537C}"/>
              </a:ext>
            </a:extLst>
          </p:cNvPr>
          <p:cNvCxnSpPr/>
          <p:nvPr/>
        </p:nvCxnSpPr>
        <p:spPr>
          <a:xfrm flipH="1">
            <a:off x="7604449" y="2164702"/>
            <a:ext cx="438539" cy="335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908D88-CBEB-4CC6-A3EE-EA51ECAF8088}"/>
              </a:ext>
            </a:extLst>
          </p:cNvPr>
          <p:cNvSpPr txBox="1"/>
          <p:nvPr/>
        </p:nvSpPr>
        <p:spPr>
          <a:xfrm>
            <a:off x="8042187" y="1971396"/>
            <a:ext cx="652743" cy="338554"/>
          </a:xfrm>
          <a:prstGeom prst="rect">
            <a:avLst/>
          </a:prstGeom>
          <a:noFill/>
        </p:spPr>
        <p:txBody>
          <a:bodyPr wrap="none" rtlCol="0">
            <a:spAutoFit/>
          </a:bodyPr>
          <a:lstStyle/>
          <a:p>
            <a:pPr algn="ctr"/>
            <a:r>
              <a:rPr lang="en-US" sz="1600" dirty="0">
                <a:solidFill>
                  <a:srgbClr val="FF0000"/>
                </a:solidFill>
              </a:rPr>
              <a:t>5.3%</a:t>
            </a:r>
          </a:p>
        </p:txBody>
      </p:sp>
      <p:pic>
        <p:nvPicPr>
          <p:cNvPr id="6" name="Picture 7" descr="A picture containing text&#10;&#10;Description automatically generated">
            <a:extLst>
              <a:ext uri="{FF2B5EF4-FFF2-40B4-BE49-F238E27FC236}">
                <a16:creationId xmlns:a16="http://schemas.microsoft.com/office/drawing/2014/main" id="{928AF206-B5D5-489D-9831-113F4B7072CC}"/>
              </a:ext>
            </a:extLst>
          </p:cNvPr>
          <p:cNvPicPr>
            <a:picLocks noChangeAspect="1"/>
          </p:cNvPicPr>
          <p:nvPr/>
        </p:nvPicPr>
        <p:blipFill>
          <a:blip r:embed="rId4"/>
          <a:stretch>
            <a:fillRect/>
          </a:stretch>
        </p:blipFill>
        <p:spPr>
          <a:xfrm>
            <a:off x="3389595" y="1304757"/>
            <a:ext cx="4269058" cy="662057"/>
          </a:xfrm>
          <a:prstGeom prst="rect">
            <a:avLst/>
          </a:prstGeom>
        </p:spPr>
      </p:pic>
    </p:spTree>
    <p:extLst>
      <p:ext uri="{BB962C8B-B14F-4D97-AF65-F5344CB8AC3E}">
        <p14:creationId xmlns:p14="http://schemas.microsoft.com/office/powerpoint/2010/main" val="143527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Power reduction</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38</a:t>
            </a:fld>
            <a:endParaRPr/>
          </a:p>
        </p:txBody>
      </p:sp>
      <p:pic>
        <p:nvPicPr>
          <p:cNvPr id="4" name="Picture 3">
            <a:extLst>
              <a:ext uri="{FF2B5EF4-FFF2-40B4-BE49-F238E27FC236}">
                <a16:creationId xmlns:a16="http://schemas.microsoft.com/office/drawing/2014/main" id="{6E859783-AA90-4655-BF42-97CCC9DC0D98}"/>
              </a:ext>
            </a:extLst>
          </p:cNvPr>
          <p:cNvPicPr>
            <a:picLocks noChangeAspect="1"/>
          </p:cNvPicPr>
          <p:nvPr/>
        </p:nvPicPr>
        <p:blipFill rotWithShape="1">
          <a:blip r:embed="rId3"/>
          <a:srcRect l="9490" t="18934" r="13469" b="22109"/>
          <a:stretch/>
        </p:blipFill>
        <p:spPr>
          <a:xfrm>
            <a:off x="1049694" y="1341275"/>
            <a:ext cx="7044612" cy="3032450"/>
          </a:xfrm>
          <a:prstGeom prst="rect">
            <a:avLst/>
          </a:prstGeom>
        </p:spPr>
      </p:pic>
      <p:sp>
        <p:nvSpPr>
          <p:cNvPr id="9" name="TextBox 8">
            <a:extLst>
              <a:ext uri="{FF2B5EF4-FFF2-40B4-BE49-F238E27FC236}">
                <a16:creationId xmlns:a16="http://schemas.microsoft.com/office/drawing/2014/main" id="{2F8936C8-A6D7-40B2-94ED-12ECA295C344}"/>
              </a:ext>
            </a:extLst>
          </p:cNvPr>
          <p:cNvSpPr txBox="1"/>
          <p:nvPr/>
        </p:nvSpPr>
        <p:spPr>
          <a:xfrm>
            <a:off x="356458" y="4727724"/>
            <a:ext cx="8520600"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Decoder power reduction with </a:t>
            </a:r>
            <a:r>
              <a:rPr lang="en-US" sz="2400" b="1" dirty="0"/>
              <a:t>CLASP + compaction</a:t>
            </a:r>
            <a:r>
              <a:rPr lang="en-US" sz="2400" dirty="0"/>
              <a:t>: </a:t>
            </a:r>
            <a:r>
              <a:rPr lang="en-US" sz="2400" b="1" dirty="0">
                <a:ln w="6600">
                  <a:solidFill>
                    <a:schemeClr val="accent2"/>
                  </a:solidFill>
                  <a:prstDash val="solid"/>
                </a:ln>
                <a:solidFill>
                  <a:srgbClr val="FFFF00"/>
                </a:solidFill>
                <a:effectLst>
                  <a:outerShdw dist="38100" dir="2700000" algn="tl" rotWithShape="0">
                    <a:schemeClr val="accent2"/>
                  </a:outerShdw>
                </a:effectLst>
              </a:rPr>
              <a:t>19.4 %</a:t>
            </a:r>
          </a:p>
        </p:txBody>
      </p:sp>
      <p:cxnSp>
        <p:nvCxnSpPr>
          <p:cNvPr id="10" name="Straight Arrow Connector 9">
            <a:extLst>
              <a:ext uri="{FF2B5EF4-FFF2-40B4-BE49-F238E27FC236}">
                <a16:creationId xmlns:a16="http://schemas.microsoft.com/office/drawing/2014/main" id="{523FB324-2B5C-44FA-99A4-3845D6BCFA27}"/>
              </a:ext>
            </a:extLst>
          </p:cNvPr>
          <p:cNvCxnSpPr>
            <a:cxnSpLocks/>
          </p:cNvCxnSpPr>
          <p:nvPr/>
        </p:nvCxnSpPr>
        <p:spPr>
          <a:xfrm flipH="1">
            <a:off x="7707086" y="2156939"/>
            <a:ext cx="387220" cy="3722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8451C6-D919-4DD3-BD56-071E3D0F4709}"/>
              </a:ext>
            </a:extLst>
          </p:cNvPr>
          <p:cNvSpPr txBox="1"/>
          <p:nvPr/>
        </p:nvSpPr>
        <p:spPr>
          <a:xfrm>
            <a:off x="8018221" y="1964097"/>
            <a:ext cx="766557" cy="338554"/>
          </a:xfrm>
          <a:prstGeom prst="rect">
            <a:avLst/>
          </a:prstGeom>
          <a:noFill/>
        </p:spPr>
        <p:txBody>
          <a:bodyPr wrap="none" rtlCol="0">
            <a:spAutoFit/>
          </a:bodyPr>
          <a:lstStyle/>
          <a:p>
            <a:pPr algn="ctr"/>
            <a:r>
              <a:rPr lang="en-US" sz="1600" dirty="0">
                <a:solidFill>
                  <a:srgbClr val="FF0000"/>
                </a:solidFill>
              </a:rPr>
              <a:t>19.4%</a:t>
            </a:r>
          </a:p>
        </p:txBody>
      </p:sp>
      <p:pic>
        <p:nvPicPr>
          <p:cNvPr id="2" name="Picture 2" descr="A picture containing text&#10;&#10;Description automatically generated">
            <a:extLst>
              <a:ext uri="{FF2B5EF4-FFF2-40B4-BE49-F238E27FC236}">
                <a16:creationId xmlns:a16="http://schemas.microsoft.com/office/drawing/2014/main" id="{39032258-236B-4A73-B067-DA145F6DE052}"/>
              </a:ext>
            </a:extLst>
          </p:cNvPr>
          <p:cNvPicPr>
            <a:picLocks noChangeAspect="1"/>
          </p:cNvPicPr>
          <p:nvPr/>
        </p:nvPicPr>
        <p:blipFill>
          <a:blip r:embed="rId4"/>
          <a:stretch>
            <a:fillRect/>
          </a:stretch>
        </p:blipFill>
        <p:spPr>
          <a:xfrm>
            <a:off x="3373193" y="1239160"/>
            <a:ext cx="4449478" cy="670258"/>
          </a:xfrm>
          <a:prstGeom prst="rect">
            <a:avLst/>
          </a:prstGeom>
        </p:spPr>
      </p:pic>
    </p:spTree>
    <p:extLst>
      <p:ext uri="{BB962C8B-B14F-4D97-AF65-F5344CB8AC3E}">
        <p14:creationId xmlns:p14="http://schemas.microsoft.com/office/powerpoint/2010/main" val="262434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Conclusion</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39</a:t>
            </a:fld>
            <a:endParaRPr/>
          </a:p>
        </p:txBody>
      </p:sp>
      <p:sp>
        <p:nvSpPr>
          <p:cNvPr id="46" name="Google Shape;46;p8"/>
          <p:cNvSpPr txBox="1"/>
          <p:nvPr/>
        </p:nvSpPr>
        <p:spPr>
          <a:xfrm>
            <a:off x="311699" y="1304944"/>
            <a:ext cx="8701671" cy="39726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Char char="●"/>
            </a:pPr>
            <a:r>
              <a:rPr lang="en-US" sz="2800" dirty="0" err="1">
                <a:solidFill>
                  <a:schemeClr val="dk1"/>
                </a:solidFill>
                <a:highlight>
                  <a:srgbClr val="FFFFFF"/>
                </a:highlight>
              </a:rPr>
              <a:t>Uop</a:t>
            </a:r>
            <a:r>
              <a:rPr lang="en-US" sz="2800" dirty="0">
                <a:solidFill>
                  <a:schemeClr val="dk1"/>
                </a:solidFill>
                <a:highlight>
                  <a:srgbClr val="FFFFFF"/>
                </a:highlight>
              </a:rPr>
              <a:t> cache is </a:t>
            </a:r>
            <a:r>
              <a:rPr lang="en-US" sz="2800" b="1" dirty="0">
                <a:solidFill>
                  <a:schemeClr val="dk1"/>
                </a:solidFill>
                <a:highlight>
                  <a:srgbClr val="FFFFFF"/>
                </a:highlight>
              </a:rPr>
              <a:t>highly fragmented</a:t>
            </a:r>
            <a:r>
              <a:rPr lang="en-US" sz="2800" dirty="0">
                <a:solidFill>
                  <a:schemeClr val="dk1"/>
                </a:solidFill>
                <a:highlight>
                  <a:srgbClr val="FFFFFF"/>
                </a:highlight>
              </a:rPr>
              <a:t> due to terminating conditions.</a:t>
            </a:r>
          </a:p>
          <a:p>
            <a:pPr marL="457200" lvl="0" indent="-387350" algn="l" rtl="0">
              <a:spcBef>
                <a:spcPts val="0"/>
              </a:spcBef>
              <a:spcAft>
                <a:spcPts val="0"/>
              </a:spcAft>
              <a:buClr>
                <a:schemeClr val="dk1"/>
              </a:buClr>
              <a:buSzPts val="2500"/>
              <a:buChar char="●"/>
            </a:pPr>
            <a:r>
              <a:rPr lang="en-US" sz="2800" b="1" dirty="0">
                <a:solidFill>
                  <a:schemeClr val="dk1"/>
                </a:solidFill>
                <a:highlight>
                  <a:srgbClr val="FFFFFF"/>
                </a:highlight>
              </a:rPr>
              <a:t>CLASP</a:t>
            </a:r>
            <a:r>
              <a:rPr lang="en-US" sz="2800" dirty="0">
                <a:solidFill>
                  <a:schemeClr val="dk1"/>
                </a:solidFill>
                <a:highlight>
                  <a:srgbClr val="FFFFFF"/>
                </a:highlight>
              </a:rPr>
              <a:t> reduces fragmentation by relaxing </a:t>
            </a:r>
            <a:r>
              <a:rPr lang="en-US" sz="2800" b="1" dirty="0">
                <a:solidFill>
                  <a:schemeClr val="dk1"/>
                </a:solidFill>
                <a:highlight>
                  <a:srgbClr val="FFFFFF"/>
                </a:highlight>
              </a:rPr>
              <a:t>I-cache line boundary</a:t>
            </a:r>
            <a:r>
              <a:rPr lang="en-US" sz="2800" dirty="0">
                <a:solidFill>
                  <a:schemeClr val="dk1"/>
                </a:solidFill>
                <a:highlight>
                  <a:srgbClr val="FFFFFF"/>
                </a:highlight>
              </a:rPr>
              <a:t> termination condition</a:t>
            </a:r>
          </a:p>
          <a:p>
            <a:pPr marL="457200" lvl="0" indent="-387350" algn="l" rtl="0">
              <a:spcBef>
                <a:spcPts val="0"/>
              </a:spcBef>
              <a:spcAft>
                <a:spcPts val="0"/>
              </a:spcAft>
              <a:buClr>
                <a:schemeClr val="dk1"/>
              </a:buClr>
              <a:buSzPts val="2500"/>
              <a:buChar char="●"/>
            </a:pPr>
            <a:r>
              <a:rPr lang="en-US" sz="2800" b="1" dirty="0">
                <a:solidFill>
                  <a:schemeClr val="dk1"/>
                </a:solidFill>
                <a:highlight>
                  <a:srgbClr val="FFFFFF"/>
                </a:highlight>
              </a:rPr>
              <a:t>Compaction</a:t>
            </a:r>
            <a:r>
              <a:rPr lang="en-US" sz="2800" dirty="0">
                <a:solidFill>
                  <a:schemeClr val="dk1"/>
                </a:solidFill>
                <a:highlight>
                  <a:srgbClr val="FFFFFF"/>
                </a:highlight>
              </a:rPr>
              <a:t> reduces fragmentation by </a:t>
            </a:r>
            <a:r>
              <a:rPr lang="en-US" sz="2800" b="1" dirty="0">
                <a:solidFill>
                  <a:schemeClr val="dk1"/>
                </a:solidFill>
                <a:highlight>
                  <a:srgbClr val="FFFFFF"/>
                </a:highlight>
              </a:rPr>
              <a:t>joining</a:t>
            </a:r>
            <a:r>
              <a:rPr lang="en-US" sz="2800" dirty="0">
                <a:solidFill>
                  <a:schemeClr val="dk1"/>
                </a:solidFill>
                <a:highlight>
                  <a:srgbClr val="FFFFFF"/>
                </a:highlight>
              </a:rPr>
              <a:t> possibly unrelated </a:t>
            </a:r>
            <a:r>
              <a:rPr lang="en-US" sz="2800" dirty="0" err="1">
                <a:solidFill>
                  <a:schemeClr val="dk1"/>
                </a:solidFill>
                <a:highlight>
                  <a:srgbClr val="FFFFFF"/>
                </a:highlight>
              </a:rPr>
              <a:t>uop</a:t>
            </a:r>
            <a:r>
              <a:rPr lang="en-US" sz="2800" dirty="0">
                <a:solidFill>
                  <a:schemeClr val="dk1"/>
                </a:solidFill>
                <a:highlight>
                  <a:srgbClr val="FFFFFF"/>
                </a:highlight>
              </a:rPr>
              <a:t> cache entries.</a:t>
            </a:r>
          </a:p>
          <a:p>
            <a:pPr marL="69850" lvl="0" algn="l" rtl="0">
              <a:spcBef>
                <a:spcPts val="0"/>
              </a:spcBef>
              <a:spcAft>
                <a:spcPts val="0"/>
              </a:spcAft>
              <a:buClr>
                <a:schemeClr val="dk1"/>
              </a:buClr>
              <a:buSzPts val="2500"/>
            </a:pPr>
            <a:endParaRPr sz="2800" dirty="0">
              <a:solidFill>
                <a:schemeClr val="dk1"/>
              </a:solidFill>
              <a:highlight>
                <a:srgbClr val="FFFFFF"/>
              </a:highlight>
            </a:endParaRPr>
          </a:p>
        </p:txBody>
      </p:sp>
    </p:spTree>
    <p:extLst>
      <p:ext uri="{BB962C8B-B14F-4D97-AF65-F5344CB8AC3E}">
        <p14:creationId xmlns:p14="http://schemas.microsoft.com/office/powerpoint/2010/main" val="5800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10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10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fade">
                                      <p:cBhvr>
                                        <p:cTn id="17" dur="1000"/>
                                        <p:tgtEl>
                                          <p:spTgt spid="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16" name="Picture 15">
            <a:extLst>
              <a:ext uri="{FF2B5EF4-FFF2-40B4-BE49-F238E27FC236}">
                <a16:creationId xmlns:a16="http://schemas.microsoft.com/office/drawing/2014/main" id="{A61FF425-D2E3-4608-923A-B6713FAD94C6}"/>
              </a:ext>
            </a:extLst>
          </p:cNvPr>
          <p:cNvPicPr>
            <a:picLocks noChangeAspect="1"/>
          </p:cNvPicPr>
          <p:nvPr/>
        </p:nvPicPr>
        <p:blipFill>
          <a:blip r:embed="rId3"/>
          <a:stretch>
            <a:fillRect/>
          </a:stretch>
        </p:blipFill>
        <p:spPr>
          <a:xfrm>
            <a:off x="1084182" y="1518892"/>
            <a:ext cx="6975636" cy="3322874"/>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a:t>
            </a:fld>
            <a:endParaRPr/>
          </a:p>
        </p:txBody>
      </p:sp>
      <p:sp>
        <p:nvSpPr>
          <p:cNvPr id="4" name="Rectangle 3">
            <a:extLst>
              <a:ext uri="{FF2B5EF4-FFF2-40B4-BE49-F238E27FC236}">
                <a16:creationId xmlns:a16="http://schemas.microsoft.com/office/drawing/2014/main" id="{32E55785-9D21-4A1F-80AA-1CFC0431B55A}"/>
              </a:ext>
            </a:extLst>
          </p:cNvPr>
          <p:cNvSpPr/>
          <p:nvPr/>
        </p:nvSpPr>
        <p:spPr>
          <a:xfrm>
            <a:off x="1084182" y="2117414"/>
            <a:ext cx="1397760" cy="1772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5864A1A4-1916-4CA3-AE43-9B91AE571D90}"/>
              </a:ext>
            </a:extLst>
          </p:cNvPr>
          <p:cNvSpPr txBox="1"/>
          <p:nvPr/>
        </p:nvSpPr>
        <p:spPr>
          <a:xfrm>
            <a:off x="1084182" y="4998476"/>
            <a:ext cx="4571862"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solidFill>
                  <a:schemeClr val="tx1"/>
                </a:solidFill>
              </a:rPr>
              <a:t>Range of address ~ basic block</a:t>
            </a:r>
          </a:p>
        </p:txBody>
      </p:sp>
    </p:spTree>
    <p:extLst>
      <p:ext uri="{BB962C8B-B14F-4D97-AF65-F5344CB8AC3E}">
        <p14:creationId xmlns:p14="http://schemas.microsoft.com/office/powerpoint/2010/main" val="162115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ctrTitle" idx="2"/>
          </p:nvPr>
        </p:nvSpPr>
        <p:spPr>
          <a:xfrm>
            <a:off x="311700" y="470639"/>
            <a:ext cx="8520600" cy="480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US" sz="5400" dirty="0"/>
              <a:t>Thank You</a:t>
            </a:r>
            <a:br>
              <a:rPr lang="en-US" sz="3500" b="1" dirty="0"/>
            </a:br>
            <a:r>
              <a:rPr lang="en-US" sz="3200" dirty="0">
                <a:solidFill>
                  <a:schemeClr val="tx1"/>
                </a:solidFill>
              </a:rPr>
              <a:t>Any Questions?</a:t>
            </a:r>
            <a:endParaRPr sz="2400" dirty="0">
              <a:solidFill>
                <a:schemeClr val="tx1"/>
              </a:solidFill>
            </a:endParaRPr>
          </a:p>
        </p:txBody>
      </p:sp>
      <p:sp>
        <p:nvSpPr>
          <p:cNvPr id="39" name="Google Shape;39;p7"/>
          <p:cNvSpPr txBox="1">
            <a:spLocks noGrp="1"/>
          </p:cNvSpPr>
          <p:nvPr>
            <p:ph type="sldNum" idx="12"/>
          </p:nvPr>
        </p:nvSpPr>
        <p:spPr>
          <a:xfrm>
            <a:off x="8556784" y="5277612"/>
            <a:ext cx="548700" cy="437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fld id="{00000000-1234-1234-1234-123412341234}" type="slidenum">
              <a:rPr lang="en" sz="1800">
                <a:solidFill>
                  <a:srgbClr val="8B00E7"/>
                </a:solidFill>
                <a:latin typeface="Arial"/>
                <a:ea typeface="Arial"/>
                <a:cs typeface="Arial"/>
                <a:sym typeface="Arial"/>
              </a:rPr>
              <a:t>40</a:t>
            </a:fld>
            <a:endParaRPr sz="1800">
              <a:solidFill>
                <a:srgbClr val="8B00E7"/>
              </a:solidFill>
              <a:latin typeface="Arial"/>
              <a:ea typeface="Arial"/>
              <a:cs typeface="Arial"/>
              <a:sym typeface="Arial"/>
            </a:endParaRPr>
          </a:p>
        </p:txBody>
      </p:sp>
    </p:spTree>
    <p:extLst>
      <p:ext uri="{BB962C8B-B14F-4D97-AF65-F5344CB8AC3E}">
        <p14:creationId xmlns:p14="http://schemas.microsoft.com/office/powerpoint/2010/main" val="2752479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Points to discuss</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41</a:t>
            </a:fld>
            <a:endParaRPr/>
          </a:p>
        </p:txBody>
      </p:sp>
      <p:sp>
        <p:nvSpPr>
          <p:cNvPr id="46" name="Google Shape;46;p8"/>
          <p:cNvSpPr txBox="1"/>
          <p:nvPr/>
        </p:nvSpPr>
        <p:spPr>
          <a:xfrm>
            <a:off x="311699" y="1304944"/>
            <a:ext cx="8701671" cy="3972600"/>
          </a:xfrm>
          <a:prstGeom prst="rect">
            <a:avLst/>
          </a:prstGeom>
          <a:noFill/>
          <a:ln>
            <a:noFill/>
          </a:ln>
        </p:spPr>
        <p:txBody>
          <a:bodyPr spcFirstLastPara="1" wrap="square" lIns="91425" tIns="91425" rIns="91425" bIns="91425" anchor="t" anchorCtr="0">
            <a:noAutofit/>
          </a:bodyPr>
          <a:lstStyle/>
          <a:p>
            <a:pPr marL="457200" lvl="0" indent="-387350">
              <a:buClr>
                <a:schemeClr val="dk1"/>
              </a:buClr>
              <a:buSzPts val="2500"/>
              <a:buChar char="●"/>
            </a:pPr>
            <a:r>
              <a:rPr lang="en-US" sz="3200" dirty="0">
                <a:solidFill>
                  <a:schemeClr val="dk1"/>
                </a:solidFill>
              </a:rPr>
              <a:t>Why is PWAC prioritized over RAC compaction technique?</a:t>
            </a:r>
          </a:p>
          <a:p>
            <a:pPr marL="457200" lvl="0" indent="-387350">
              <a:buClr>
                <a:schemeClr val="dk1"/>
              </a:buClr>
              <a:buSzPts val="2500"/>
              <a:buChar char="●"/>
            </a:pPr>
            <a:r>
              <a:rPr lang="en-US" sz="3200" dirty="0">
                <a:solidFill>
                  <a:schemeClr val="dk1"/>
                </a:solidFill>
              </a:rPr>
              <a:t>F-PWAC incurs an </a:t>
            </a:r>
            <a:r>
              <a:rPr lang="en-US" sz="3200" b="1" dirty="0">
                <a:solidFill>
                  <a:schemeClr val="dk1"/>
                </a:solidFill>
              </a:rPr>
              <a:t>additional read and write</a:t>
            </a:r>
            <a:endParaRPr lang="en-US" sz="3200" dirty="0">
              <a:solidFill>
                <a:schemeClr val="dk1"/>
              </a:solidFill>
            </a:endParaRPr>
          </a:p>
          <a:p>
            <a:pPr marL="457200" lvl="0" indent="-387350">
              <a:buClr>
                <a:schemeClr val="dk1"/>
              </a:buClr>
              <a:buSzPts val="2500"/>
              <a:buChar char="●"/>
            </a:pPr>
            <a:r>
              <a:rPr lang="en-US" sz="3200" dirty="0">
                <a:solidFill>
                  <a:schemeClr val="dk1"/>
                </a:solidFill>
                <a:highlight>
                  <a:srgbClr val="FFFFFF"/>
                </a:highlight>
              </a:rPr>
              <a:t>Compaction increases </a:t>
            </a:r>
            <a:r>
              <a:rPr lang="en-US" sz="3200" dirty="0" err="1">
                <a:solidFill>
                  <a:schemeClr val="dk1"/>
                </a:solidFill>
                <a:highlight>
                  <a:srgbClr val="FFFFFF"/>
                </a:highlight>
              </a:rPr>
              <a:t>uop</a:t>
            </a:r>
            <a:r>
              <a:rPr lang="en-US" sz="3200" dirty="0">
                <a:solidFill>
                  <a:schemeClr val="dk1"/>
                </a:solidFill>
                <a:highlight>
                  <a:srgbClr val="FFFFFF"/>
                </a:highlight>
              </a:rPr>
              <a:t> cache </a:t>
            </a:r>
            <a:r>
              <a:rPr lang="en-US" sz="3200" b="1" dirty="0">
                <a:solidFill>
                  <a:schemeClr val="dk1"/>
                </a:solidFill>
                <a:highlight>
                  <a:srgbClr val="FFFFFF"/>
                </a:highlight>
              </a:rPr>
              <a:t>lookup latency</a:t>
            </a:r>
            <a:endParaRPr sz="3200" b="1" dirty="0">
              <a:solidFill>
                <a:schemeClr val="dk1"/>
              </a:solidFill>
              <a:highlight>
                <a:srgbClr val="FFFFFF"/>
              </a:highlight>
            </a:endParaRPr>
          </a:p>
        </p:txBody>
      </p:sp>
    </p:spTree>
    <p:extLst>
      <p:ext uri="{BB962C8B-B14F-4D97-AF65-F5344CB8AC3E}">
        <p14:creationId xmlns:p14="http://schemas.microsoft.com/office/powerpoint/2010/main" val="120829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10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10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fade">
                                      <p:cBhvr>
                                        <p:cTn id="17" dur="1000"/>
                                        <p:tgtEl>
                                          <p:spTgt spid="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15" name="Picture 14">
            <a:extLst>
              <a:ext uri="{FF2B5EF4-FFF2-40B4-BE49-F238E27FC236}">
                <a16:creationId xmlns:a16="http://schemas.microsoft.com/office/drawing/2014/main" id="{340993BD-313C-4F8B-83CC-D79EFDB4D549}"/>
              </a:ext>
            </a:extLst>
          </p:cNvPr>
          <p:cNvPicPr>
            <a:picLocks noChangeAspect="1"/>
          </p:cNvPicPr>
          <p:nvPr/>
        </p:nvPicPr>
        <p:blipFill>
          <a:blip r:embed="rId3"/>
          <a:stretch>
            <a:fillRect/>
          </a:stretch>
        </p:blipFill>
        <p:spPr>
          <a:xfrm>
            <a:off x="1084182" y="1518892"/>
            <a:ext cx="6975636" cy="3322874"/>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5</a:t>
            </a:fld>
            <a:endParaRPr/>
          </a:p>
        </p:txBody>
      </p:sp>
      <p:sp>
        <p:nvSpPr>
          <p:cNvPr id="4" name="Rectangle 3">
            <a:extLst>
              <a:ext uri="{FF2B5EF4-FFF2-40B4-BE49-F238E27FC236}">
                <a16:creationId xmlns:a16="http://schemas.microsoft.com/office/drawing/2014/main" id="{32E55785-9D21-4A1F-80AA-1CFC0431B55A}"/>
              </a:ext>
            </a:extLst>
          </p:cNvPr>
          <p:cNvSpPr/>
          <p:nvPr/>
        </p:nvSpPr>
        <p:spPr>
          <a:xfrm>
            <a:off x="2268255" y="1864131"/>
            <a:ext cx="3208816" cy="993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9A406361-BAC4-40B8-A1EC-CA8F4D55A5C1}"/>
              </a:ext>
            </a:extLst>
          </p:cNvPr>
          <p:cNvSpPr txBox="1"/>
          <p:nvPr/>
        </p:nvSpPr>
        <p:spPr>
          <a:xfrm>
            <a:off x="1205479" y="4967195"/>
            <a:ext cx="6772193"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solidFill>
                  <a:schemeClr val="tx1"/>
                </a:solidFill>
              </a:rPr>
              <a:t>Power hungry</a:t>
            </a:r>
            <a:r>
              <a:rPr lang="en-US" sz="2400" dirty="0">
                <a:solidFill>
                  <a:schemeClr val="tx1"/>
                </a:solidFill>
              </a:rPr>
              <a:t> decoder -&gt; </a:t>
            </a:r>
            <a:r>
              <a:rPr lang="en-US" sz="2400" b="1" dirty="0">
                <a:solidFill>
                  <a:schemeClr val="tx1"/>
                </a:solidFill>
              </a:rPr>
              <a:t>Variable length</a:t>
            </a:r>
            <a:r>
              <a:rPr lang="en-US" sz="2400" dirty="0">
                <a:solidFill>
                  <a:schemeClr val="tx1"/>
                </a:solidFill>
              </a:rPr>
              <a:t> ISA</a:t>
            </a:r>
          </a:p>
        </p:txBody>
      </p:sp>
    </p:spTree>
    <p:extLst>
      <p:ext uri="{BB962C8B-B14F-4D97-AF65-F5344CB8AC3E}">
        <p14:creationId xmlns:p14="http://schemas.microsoft.com/office/powerpoint/2010/main" val="115448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7" name="Picture 6">
            <a:extLst>
              <a:ext uri="{FF2B5EF4-FFF2-40B4-BE49-F238E27FC236}">
                <a16:creationId xmlns:a16="http://schemas.microsoft.com/office/drawing/2014/main" id="{B391D196-4AAF-4EF7-9FB0-3736BA3D193F}"/>
              </a:ext>
            </a:extLst>
          </p:cNvPr>
          <p:cNvPicPr>
            <a:picLocks noChangeAspect="1"/>
          </p:cNvPicPr>
          <p:nvPr/>
        </p:nvPicPr>
        <p:blipFill>
          <a:blip r:embed="rId3"/>
          <a:stretch>
            <a:fillRect/>
          </a:stretch>
        </p:blipFill>
        <p:spPr>
          <a:xfrm>
            <a:off x="1084182" y="1518892"/>
            <a:ext cx="6975636" cy="3322874"/>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6</a:t>
            </a:fld>
            <a:endParaRPr/>
          </a:p>
        </p:txBody>
      </p:sp>
      <p:sp>
        <p:nvSpPr>
          <p:cNvPr id="4" name="Rectangle 3">
            <a:extLst>
              <a:ext uri="{FF2B5EF4-FFF2-40B4-BE49-F238E27FC236}">
                <a16:creationId xmlns:a16="http://schemas.microsoft.com/office/drawing/2014/main" id="{32E55785-9D21-4A1F-80AA-1CFC0431B55A}"/>
              </a:ext>
            </a:extLst>
          </p:cNvPr>
          <p:cNvSpPr/>
          <p:nvPr/>
        </p:nvSpPr>
        <p:spPr>
          <a:xfrm>
            <a:off x="4161450" y="1934846"/>
            <a:ext cx="1838131" cy="1670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9A406361-BAC4-40B8-A1EC-CA8F4D55A5C1}"/>
              </a:ext>
            </a:extLst>
          </p:cNvPr>
          <p:cNvSpPr txBox="1"/>
          <p:nvPr/>
        </p:nvSpPr>
        <p:spPr>
          <a:xfrm>
            <a:off x="923731" y="4905587"/>
            <a:ext cx="7538997"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solidFill>
                  <a:schemeClr val="tx1"/>
                </a:solidFill>
              </a:rPr>
              <a:t>Fixed length </a:t>
            </a:r>
            <a:r>
              <a:rPr lang="en-US" sz="2400" b="1" dirty="0">
                <a:solidFill>
                  <a:schemeClr val="tx1"/>
                </a:solidFill>
              </a:rPr>
              <a:t>micro-op(</a:t>
            </a:r>
            <a:r>
              <a:rPr lang="en-US" sz="2400" b="1" dirty="0" err="1">
                <a:solidFill>
                  <a:schemeClr val="tx1"/>
                </a:solidFill>
              </a:rPr>
              <a:t>uop</a:t>
            </a:r>
            <a:r>
              <a:rPr lang="en-US" sz="2400" b="1" dirty="0">
                <a:solidFill>
                  <a:schemeClr val="tx1"/>
                </a:solidFill>
              </a:rPr>
              <a:t>)</a:t>
            </a:r>
            <a:r>
              <a:rPr lang="en-US" sz="2400" dirty="0">
                <a:solidFill>
                  <a:schemeClr val="tx1"/>
                </a:solidFill>
              </a:rPr>
              <a:t> -&gt; simpler execution logic</a:t>
            </a:r>
          </a:p>
        </p:txBody>
      </p:sp>
    </p:spTree>
    <p:extLst>
      <p:ext uri="{BB962C8B-B14F-4D97-AF65-F5344CB8AC3E}">
        <p14:creationId xmlns:p14="http://schemas.microsoft.com/office/powerpoint/2010/main" val="2632381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7" name="Picture 6">
            <a:extLst>
              <a:ext uri="{FF2B5EF4-FFF2-40B4-BE49-F238E27FC236}">
                <a16:creationId xmlns:a16="http://schemas.microsoft.com/office/drawing/2014/main" id="{45A2DA3D-6F9D-4271-BB2A-0DF142D91243}"/>
              </a:ext>
            </a:extLst>
          </p:cNvPr>
          <p:cNvPicPr>
            <a:picLocks noChangeAspect="1"/>
          </p:cNvPicPr>
          <p:nvPr/>
        </p:nvPicPr>
        <p:blipFill>
          <a:blip r:embed="rId3"/>
          <a:stretch>
            <a:fillRect/>
          </a:stretch>
        </p:blipFill>
        <p:spPr>
          <a:xfrm>
            <a:off x="1084182" y="1518892"/>
            <a:ext cx="6975636" cy="3322874"/>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7</a:t>
            </a:fld>
            <a:endParaRPr/>
          </a:p>
        </p:txBody>
      </p:sp>
      <p:sp>
        <p:nvSpPr>
          <p:cNvPr id="4" name="Rectangle 3">
            <a:extLst>
              <a:ext uri="{FF2B5EF4-FFF2-40B4-BE49-F238E27FC236}">
                <a16:creationId xmlns:a16="http://schemas.microsoft.com/office/drawing/2014/main" id="{32E55785-9D21-4A1F-80AA-1CFC0431B55A}"/>
              </a:ext>
            </a:extLst>
          </p:cNvPr>
          <p:cNvSpPr/>
          <p:nvPr/>
        </p:nvSpPr>
        <p:spPr>
          <a:xfrm>
            <a:off x="2435289" y="2780523"/>
            <a:ext cx="2873829" cy="18377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9A406361-BAC4-40B8-A1EC-CA8F4D55A5C1}"/>
              </a:ext>
            </a:extLst>
          </p:cNvPr>
          <p:cNvSpPr txBox="1"/>
          <p:nvPr/>
        </p:nvSpPr>
        <p:spPr>
          <a:xfrm>
            <a:off x="1334414" y="4926848"/>
            <a:ext cx="4133325"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err="1">
                <a:solidFill>
                  <a:schemeClr val="tx1"/>
                </a:solidFill>
              </a:rPr>
              <a:t>Uops</a:t>
            </a:r>
            <a:r>
              <a:rPr lang="en-US" sz="2400" dirty="0">
                <a:solidFill>
                  <a:schemeClr val="tx1"/>
                </a:solidFill>
              </a:rPr>
              <a:t> cached into </a:t>
            </a:r>
            <a:r>
              <a:rPr lang="en-US" sz="2400" dirty="0" err="1">
                <a:solidFill>
                  <a:schemeClr val="tx1"/>
                </a:solidFill>
              </a:rPr>
              <a:t>uop</a:t>
            </a:r>
            <a:r>
              <a:rPr lang="en-US" sz="2400" dirty="0">
                <a:solidFill>
                  <a:schemeClr val="tx1"/>
                </a:solidFill>
              </a:rPr>
              <a:t> cache</a:t>
            </a:r>
          </a:p>
        </p:txBody>
      </p:sp>
    </p:spTree>
    <p:extLst>
      <p:ext uri="{BB962C8B-B14F-4D97-AF65-F5344CB8AC3E}">
        <p14:creationId xmlns:p14="http://schemas.microsoft.com/office/powerpoint/2010/main" val="293745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7" name="Picture 6">
            <a:extLst>
              <a:ext uri="{FF2B5EF4-FFF2-40B4-BE49-F238E27FC236}">
                <a16:creationId xmlns:a16="http://schemas.microsoft.com/office/drawing/2014/main" id="{6115AEED-5CB8-43ED-A6B3-7392AEAFD36D}"/>
              </a:ext>
            </a:extLst>
          </p:cNvPr>
          <p:cNvPicPr>
            <a:picLocks noChangeAspect="1"/>
          </p:cNvPicPr>
          <p:nvPr/>
        </p:nvPicPr>
        <p:blipFill>
          <a:blip r:embed="rId3"/>
          <a:stretch>
            <a:fillRect/>
          </a:stretch>
        </p:blipFill>
        <p:spPr>
          <a:xfrm>
            <a:off x="1084182" y="1518892"/>
            <a:ext cx="6975636" cy="3322874"/>
          </a:xfrm>
          <a:prstGeom prst="rect">
            <a:avLst/>
          </a:prstGeom>
        </p:spPr>
      </p:pic>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Background: CPU frontend</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8</a:t>
            </a:fld>
            <a:endParaRPr/>
          </a:p>
        </p:txBody>
      </p:sp>
      <p:sp>
        <p:nvSpPr>
          <p:cNvPr id="4" name="Rectangle 3">
            <a:extLst>
              <a:ext uri="{FF2B5EF4-FFF2-40B4-BE49-F238E27FC236}">
                <a16:creationId xmlns:a16="http://schemas.microsoft.com/office/drawing/2014/main" id="{32E55785-9D21-4A1F-80AA-1CFC0431B55A}"/>
              </a:ext>
            </a:extLst>
          </p:cNvPr>
          <p:cNvSpPr/>
          <p:nvPr/>
        </p:nvSpPr>
        <p:spPr>
          <a:xfrm>
            <a:off x="1166329" y="3685591"/>
            <a:ext cx="2584578" cy="1016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9A406361-BAC4-40B8-A1EC-CA8F4D55A5C1}"/>
              </a:ext>
            </a:extLst>
          </p:cNvPr>
          <p:cNvSpPr txBox="1"/>
          <p:nvPr/>
        </p:nvSpPr>
        <p:spPr>
          <a:xfrm>
            <a:off x="1166329" y="5077767"/>
            <a:ext cx="5902486" cy="461665"/>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solidFill>
                  <a:schemeClr val="tx1"/>
                </a:solidFill>
              </a:rPr>
              <a:t>Hit </a:t>
            </a:r>
            <a:r>
              <a:rPr lang="en-US" sz="2400" dirty="0" err="1">
                <a:solidFill>
                  <a:schemeClr val="tx1"/>
                </a:solidFill>
              </a:rPr>
              <a:t>uop</a:t>
            </a:r>
            <a:r>
              <a:rPr lang="en-US" sz="2400" dirty="0">
                <a:solidFill>
                  <a:schemeClr val="tx1"/>
                </a:solidFill>
              </a:rPr>
              <a:t> cache -&gt; bypass fetch &amp; decode  </a:t>
            </a:r>
          </a:p>
        </p:txBody>
      </p:sp>
    </p:spTree>
    <p:extLst>
      <p:ext uri="{BB962C8B-B14F-4D97-AF65-F5344CB8AC3E}">
        <p14:creationId xmlns:p14="http://schemas.microsoft.com/office/powerpoint/2010/main" val="64396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85691"/>
            <a:ext cx="8520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4000" dirty="0"/>
              <a:t>Prediction window(PW)</a:t>
            </a:r>
            <a:endParaRPr sz="4000" dirty="0"/>
          </a:p>
        </p:txBody>
      </p:sp>
      <p:sp>
        <p:nvSpPr>
          <p:cNvPr id="45" name="Google Shape;45;p8"/>
          <p:cNvSpPr txBox="1">
            <a:spLocks noGrp="1"/>
          </p:cNvSpPr>
          <p:nvPr>
            <p:ph type="sldNum" idx="12"/>
          </p:nvPr>
        </p:nvSpPr>
        <p:spPr>
          <a:xfrm>
            <a:off x="8462728" y="5238667"/>
            <a:ext cx="644100" cy="43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9</a:t>
            </a:fld>
            <a:endParaRPr/>
          </a:p>
        </p:txBody>
      </p:sp>
      <p:pic>
        <p:nvPicPr>
          <p:cNvPr id="4" name="Picture 3">
            <a:extLst>
              <a:ext uri="{FF2B5EF4-FFF2-40B4-BE49-F238E27FC236}">
                <a16:creationId xmlns:a16="http://schemas.microsoft.com/office/drawing/2014/main" id="{7CF796DE-09BB-40FB-9EB6-5E13A32AC36B}"/>
              </a:ext>
            </a:extLst>
          </p:cNvPr>
          <p:cNvPicPr>
            <a:picLocks noChangeAspect="1"/>
          </p:cNvPicPr>
          <p:nvPr/>
        </p:nvPicPr>
        <p:blipFill rotWithShape="1">
          <a:blip r:embed="rId3"/>
          <a:srcRect l="3409" t="20165" r="4632" b="46926"/>
          <a:stretch/>
        </p:blipFill>
        <p:spPr>
          <a:xfrm>
            <a:off x="1055554" y="1275980"/>
            <a:ext cx="6940582" cy="1397080"/>
          </a:xfrm>
          <a:prstGeom prst="rect">
            <a:avLst/>
          </a:prstGeom>
        </p:spPr>
      </p:pic>
      <p:pic>
        <p:nvPicPr>
          <p:cNvPr id="6" name="Picture 5">
            <a:extLst>
              <a:ext uri="{FF2B5EF4-FFF2-40B4-BE49-F238E27FC236}">
                <a16:creationId xmlns:a16="http://schemas.microsoft.com/office/drawing/2014/main" id="{4978F8A6-2F1F-4FCF-B01F-95CDCDC513E2}"/>
              </a:ext>
            </a:extLst>
          </p:cNvPr>
          <p:cNvPicPr>
            <a:picLocks noChangeAspect="1"/>
          </p:cNvPicPr>
          <p:nvPr/>
        </p:nvPicPr>
        <p:blipFill rotWithShape="1">
          <a:blip r:embed="rId4"/>
          <a:srcRect l="37978" t="20544" r="15106" b="47494"/>
          <a:stretch/>
        </p:blipFill>
        <p:spPr>
          <a:xfrm>
            <a:off x="2760223" y="2673060"/>
            <a:ext cx="3623554" cy="1388619"/>
          </a:xfrm>
          <a:prstGeom prst="rect">
            <a:avLst/>
          </a:prstGeom>
        </p:spPr>
      </p:pic>
      <p:sp>
        <p:nvSpPr>
          <p:cNvPr id="11" name="TextBox 10">
            <a:extLst>
              <a:ext uri="{FF2B5EF4-FFF2-40B4-BE49-F238E27FC236}">
                <a16:creationId xmlns:a16="http://schemas.microsoft.com/office/drawing/2014/main" id="{DD5EB023-BF5B-43BD-92B9-D090BE57D593}"/>
              </a:ext>
            </a:extLst>
          </p:cNvPr>
          <p:cNvSpPr txBox="1"/>
          <p:nvPr/>
        </p:nvSpPr>
        <p:spPr>
          <a:xfrm>
            <a:off x="410547" y="4145340"/>
            <a:ext cx="8238931" cy="1200329"/>
          </a:xfrm>
          <a:prstGeom prst="rect">
            <a:avLst/>
          </a:prstGeom>
          <a:solidFill>
            <a:srgbClr val="D9E2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dirty="0">
                <a:solidFill>
                  <a:schemeClr val="tx1"/>
                </a:solidFill>
              </a:rPr>
              <a:t>PW : can </a:t>
            </a:r>
            <a:r>
              <a:rPr lang="en-US" sz="2400" b="1" dirty="0">
                <a:solidFill>
                  <a:schemeClr val="tx1"/>
                </a:solidFill>
              </a:rPr>
              <a:t>start and end anywhere </a:t>
            </a:r>
            <a:r>
              <a:rPr lang="en-US" sz="2400" dirty="0">
                <a:solidFill>
                  <a:schemeClr val="tx1"/>
                </a:solidFill>
              </a:rPr>
              <a:t>in an I-cache line</a:t>
            </a:r>
          </a:p>
          <a:p>
            <a:pPr marL="342900" indent="-342900">
              <a:buFont typeface="Arial" panose="020B0604020202020204" pitchFamily="34" charset="0"/>
              <a:buChar char="•"/>
            </a:pPr>
            <a:r>
              <a:rPr lang="en-US" sz="2400" dirty="0">
                <a:solidFill>
                  <a:schemeClr val="tx1"/>
                </a:solidFill>
              </a:rPr>
              <a:t>Termination conditions	</a:t>
            </a:r>
          </a:p>
          <a:p>
            <a:r>
              <a:rPr lang="en-US" sz="2400" dirty="0">
                <a:solidFill>
                  <a:schemeClr val="tx1"/>
                </a:solidFill>
              </a:rPr>
              <a:t>   (1) </a:t>
            </a:r>
            <a:r>
              <a:rPr lang="en-US" sz="2400" b="1" dirty="0">
                <a:solidFill>
                  <a:schemeClr val="tx1"/>
                </a:solidFill>
              </a:rPr>
              <a:t>I-cache line boundary</a:t>
            </a:r>
            <a:r>
              <a:rPr lang="en-US" sz="2400" dirty="0">
                <a:solidFill>
                  <a:schemeClr val="tx1"/>
                </a:solidFill>
              </a:rPr>
              <a:t> (2) </a:t>
            </a:r>
            <a:r>
              <a:rPr lang="en-US" sz="2400" b="1" dirty="0">
                <a:solidFill>
                  <a:schemeClr val="tx1"/>
                </a:solidFill>
              </a:rPr>
              <a:t>Predicted taken branch</a:t>
            </a:r>
          </a:p>
        </p:txBody>
      </p:sp>
      <p:sp>
        <p:nvSpPr>
          <p:cNvPr id="14" name="Rectangle 13">
            <a:extLst>
              <a:ext uri="{FF2B5EF4-FFF2-40B4-BE49-F238E27FC236}">
                <a16:creationId xmlns:a16="http://schemas.microsoft.com/office/drawing/2014/main" id="{86ADFCC2-A1DC-4ED0-B405-C8DEC07A3193}"/>
              </a:ext>
            </a:extLst>
          </p:cNvPr>
          <p:cNvSpPr/>
          <p:nvPr/>
        </p:nvSpPr>
        <p:spPr>
          <a:xfrm>
            <a:off x="961052" y="1284441"/>
            <a:ext cx="3610947" cy="13886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BB4AE29D-5E8D-4D2B-B786-AC8D22163629}"/>
              </a:ext>
            </a:extLst>
          </p:cNvPr>
          <p:cNvSpPr/>
          <p:nvPr/>
        </p:nvSpPr>
        <p:spPr>
          <a:xfrm>
            <a:off x="4562667" y="1325994"/>
            <a:ext cx="3525779" cy="1347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16B60E3E-5433-413F-BCE9-1E47E06ACCA9}"/>
              </a:ext>
            </a:extLst>
          </p:cNvPr>
          <p:cNvSpPr/>
          <p:nvPr/>
        </p:nvSpPr>
        <p:spPr>
          <a:xfrm>
            <a:off x="2667913" y="2671343"/>
            <a:ext cx="3610947" cy="13886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5992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4" grpId="1" animBg="1"/>
      <p:bldP spid="15" grpId="0" animBg="1"/>
      <p:bldP spid="15" grpId="1" animBg="1"/>
      <p:bldP spid="16" grpId="0" animBg="1"/>
      <p:bldP spid="16" grpId="1" animBg="1"/>
    </p:bldLst>
  </p:timing>
</p:sld>
</file>

<file path=ppt/theme/theme1.xml><?xml version="1.0" encoding="utf-8"?>
<a:theme xmlns:a="http://schemas.openxmlformats.org/drawingml/2006/main" name="cs773">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3940</TotalTime>
  <Words>750</Words>
  <Application>Microsoft Office PowerPoint</Application>
  <PresentationFormat>On-screen Show (16:10)</PresentationFormat>
  <Paragraphs>170</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Courier Prime</vt:lpstr>
      <vt:lpstr>Cambria</vt:lpstr>
      <vt:lpstr>Calibri</vt:lpstr>
      <vt:lpstr>Courier New</vt:lpstr>
      <vt:lpstr>Cambria Math</vt:lpstr>
      <vt:lpstr>Arial</vt:lpstr>
      <vt:lpstr>Wingdings</vt:lpstr>
      <vt:lpstr>cs773</vt:lpstr>
      <vt:lpstr>CS-773 Paper Presentation  Improving the Utilization of  Micro-operation Caches in x86 Processors   Sumon Nath Hyperthreads(#6) sumon@cse.iitb.ac.in</vt:lpstr>
      <vt:lpstr>Coming up</vt:lpstr>
      <vt:lpstr>Background: CPU frontend</vt:lpstr>
      <vt:lpstr>Background: CPU frontend</vt:lpstr>
      <vt:lpstr>Background: CPU frontend</vt:lpstr>
      <vt:lpstr>Background: CPU frontend</vt:lpstr>
      <vt:lpstr>Background: CPU frontend</vt:lpstr>
      <vt:lpstr>Background: CPU frontend</vt:lpstr>
      <vt:lpstr>Prediction window(PW)</vt:lpstr>
      <vt:lpstr>Uop cache entry</vt:lpstr>
      <vt:lpstr>Uop cache entry</vt:lpstr>
      <vt:lpstr>Uop cache entry</vt:lpstr>
      <vt:lpstr>Uop cache entry</vt:lpstr>
      <vt:lpstr>Uop cache entry</vt:lpstr>
      <vt:lpstr>Impact of Uop cache</vt:lpstr>
      <vt:lpstr>Impact of Uop cache</vt:lpstr>
      <vt:lpstr>What next?</vt:lpstr>
      <vt:lpstr>Motivation: Inefficient uop cache</vt:lpstr>
      <vt:lpstr>Fragmentation source: I-cache line boundary</vt:lpstr>
      <vt:lpstr>Fragmentation source: Predicted taken branch</vt:lpstr>
      <vt:lpstr>Fragmentation source: other conditions</vt:lpstr>
      <vt:lpstr>Solutions proposed</vt:lpstr>
      <vt:lpstr>Pause</vt:lpstr>
      <vt:lpstr>Cache line boundary agnostic Uop (CLASP)</vt:lpstr>
      <vt:lpstr>Cache line boundary agnostic Uop (CLASP)</vt:lpstr>
      <vt:lpstr>Cache line boundary agnostic Uop (CLASP)</vt:lpstr>
      <vt:lpstr>Fragmentation source: Predicted taken branch</vt:lpstr>
      <vt:lpstr>Fragmentation source: Predicted taken branch</vt:lpstr>
      <vt:lpstr>Compaction</vt:lpstr>
      <vt:lpstr>Compaction: Challenge</vt:lpstr>
      <vt:lpstr>Replacement aware compaction(RAC)</vt:lpstr>
      <vt:lpstr>PW aware compaction (PWAC)</vt:lpstr>
      <vt:lpstr>Forced-PWAC</vt:lpstr>
      <vt:lpstr>Forced-PWAC</vt:lpstr>
      <vt:lpstr>Compaction technique distribution</vt:lpstr>
      <vt:lpstr>Evaluation setup</vt:lpstr>
      <vt:lpstr>Performance improvement</vt:lpstr>
      <vt:lpstr>Power reduction</vt:lpstr>
      <vt:lpstr>Conclusion</vt:lpstr>
      <vt:lpstr>Thank You Any Questions?</vt:lpstr>
      <vt:lpstr>Points to discuss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CS-773 Paper Presentation  Improving the Utilization of  Micro-operation Caches in x86 Processors   Sumon Nath Hyperthreads(#6) sumon@cse.iitb.ac.in</dc:title>
  <dc:creator>Sumon Nath</dc:creator>
  <cp:lastModifiedBy>Sumon Nath</cp:lastModifiedBy>
  <cp:revision>98</cp:revision>
  <dcterms:modified xsi:type="dcterms:W3CDTF">2022-03-10T07:55:22Z</dcterms:modified>
</cp:coreProperties>
</file>